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40"/>
  </p:notesMasterIdLst>
  <p:handoutMasterIdLst>
    <p:handoutMasterId r:id="rId41"/>
  </p:handoutMasterIdLst>
  <p:sldIdLst>
    <p:sldId id="256" r:id="rId3"/>
    <p:sldId id="410" r:id="rId4"/>
    <p:sldId id="411" r:id="rId5"/>
    <p:sldId id="412" r:id="rId6"/>
    <p:sldId id="413" r:id="rId7"/>
    <p:sldId id="407" r:id="rId8"/>
    <p:sldId id="367" r:id="rId9"/>
    <p:sldId id="368" r:id="rId10"/>
    <p:sldId id="369" r:id="rId11"/>
    <p:sldId id="371" r:id="rId12"/>
    <p:sldId id="370" r:id="rId13"/>
    <p:sldId id="372" r:id="rId14"/>
    <p:sldId id="376" r:id="rId15"/>
    <p:sldId id="375" r:id="rId16"/>
    <p:sldId id="377" r:id="rId17"/>
    <p:sldId id="378" r:id="rId18"/>
    <p:sldId id="380" r:id="rId19"/>
    <p:sldId id="381" r:id="rId20"/>
    <p:sldId id="382" r:id="rId21"/>
    <p:sldId id="379" r:id="rId22"/>
    <p:sldId id="383" r:id="rId23"/>
    <p:sldId id="384" r:id="rId24"/>
    <p:sldId id="385" r:id="rId25"/>
    <p:sldId id="386" r:id="rId26"/>
    <p:sldId id="387" r:id="rId27"/>
    <p:sldId id="388" r:id="rId28"/>
    <p:sldId id="389" r:id="rId29"/>
    <p:sldId id="390" r:id="rId30"/>
    <p:sldId id="391" r:id="rId31"/>
    <p:sldId id="392" r:id="rId32"/>
    <p:sldId id="393" r:id="rId33"/>
    <p:sldId id="399" r:id="rId34"/>
    <p:sldId id="402" r:id="rId35"/>
    <p:sldId id="403" r:id="rId36"/>
    <p:sldId id="404" r:id="rId37"/>
    <p:sldId id="406" r:id="rId38"/>
    <p:sldId id="409" r:id="rId3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0000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98" autoAdjust="0"/>
    <p:restoredTop sz="94674"/>
  </p:normalViewPr>
  <p:slideViewPr>
    <p:cSldViewPr>
      <p:cViewPr varScale="1">
        <p:scale>
          <a:sx n="76" d="100"/>
          <a:sy n="76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8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8" y="942975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50D0BFC-19C0-4B02-897C-F5CB4A8999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688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B697D11-3A8D-4CED-9D93-922262161C85}" type="datetimeFigureOut">
              <a:rPr lang="en-GB"/>
              <a:pPr>
                <a:defRPr/>
              </a:pPr>
              <a:t>15/05/18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6" y="4716464"/>
            <a:ext cx="5438464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42975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381F092-2E78-4A08-99FC-8A8532EF38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980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322E46-94F6-49AC-A4A6-086C2F2D6EE9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1F092-2E78-4A08-99FC-8A8532EF3805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76200" y="3962400"/>
            <a:ext cx="9144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 err="1" smtClean="0"/>
              <a:t>Gennaro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Parlato</a:t>
            </a:r>
            <a:endParaRPr lang="en-GB" sz="2800" b="1" dirty="0" smtClean="0"/>
          </a:p>
          <a:p>
            <a:pPr algn="ctr">
              <a:defRPr/>
            </a:pPr>
            <a:r>
              <a:rPr lang="en-GB" sz="2400" dirty="0" err="1" smtClean="0"/>
              <a:t>gennaro@ecs.soton.ac.uk</a:t>
            </a:r>
            <a:endParaRPr lang="en-GB" sz="2400" dirty="0"/>
          </a:p>
        </p:txBody>
      </p:sp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8382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2400" b="0" dirty="0" smtClean="0">
                <a:solidFill>
                  <a:srgbClr val="000000"/>
                </a:solidFill>
              </a:rPr>
              <a:t>EPIT 2018 Software Verification Spring School</a:t>
            </a:r>
          </a:p>
          <a:p>
            <a:pPr algn="ctr">
              <a:defRPr/>
            </a:pPr>
            <a:r>
              <a:rPr lang="en-GB" sz="2400" b="0" dirty="0" err="1" smtClean="0">
                <a:solidFill>
                  <a:srgbClr val="000000"/>
                </a:solidFill>
              </a:rPr>
              <a:t>Aussois</a:t>
            </a:r>
            <a:r>
              <a:rPr lang="en-GB" sz="2400" b="0" dirty="0" smtClean="0">
                <a:solidFill>
                  <a:srgbClr val="000000"/>
                </a:solidFill>
              </a:rPr>
              <a:t>, France, May 9-10, 2018</a:t>
            </a:r>
          </a:p>
          <a:p>
            <a:pPr algn="ctr">
              <a:defRPr/>
            </a:pPr>
            <a:endParaRPr lang="en-GB" sz="2400" b="0" dirty="0" smtClean="0">
              <a:solidFill>
                <a:srgbClr val="000000"/>
              </a:solidFill>
            </a:endParaRPr>
          </a:p>
          <a:p>
            <a:pPr algn="ctr">
              <a:defRPr/>
            </a:pPr>
            <a:endParaRPr lang="en-GB" sz="2000" b="1" dirty="0" smtClean="0">
              <a:solidFill>
                <a:srgbClr val="FF3300"/>
              </a:solidFill>
            </a:endParaRPr>
          </a:p>
          <a:p>
            <a:pPr algn="ctr">
              <a:defRPr/>
            </a:pPr>
            <a:r>
              <a:rPr lang="en-GB" sz="4400" b="1" dirty="0" smtClean="0">
                <a:solidFill>
                  <a:srgbClr val="FF3300"/>
                </a:solidFill>
              </a:rPr>
              <a:t>Bounded Model Checking</a:t>
            </a:r>
            <a:r>
              <a:rPr lang="en-GB" sz="4400" b="1" baseline="0" dirty="0" smtClean="0">
                <a:solidFill>
                  <a:srgbClr val="FF3300"/>
                </a:solidFill>
              </a:rPr>
              <a:t/>
            </a:r>
            <a:br>
              <a:rPr lang="en-GB" sz="4400" b="1" baseline="0" dirty="0" smtClean="0">
                <a:solidFill>
                  <a:srgbClr val="FF3300"/>
                </a:solidFill>
              </a:rPr>
            </a:br>
            <a:r>
              <a:rPr lang="en-GB" sz="4400" b="1" baseline="0" dirty="0" smtClean="0">
                <a:solidFill>
                  <a:srgbClr val="FF3300"/>
                </a:solidFill>
              </a:rPr>
              <a:t>(BMC)</a:t>
            </a:r>
            <a:endParaRPr lang="en-GB" sz="4400" b="1" dirty="0">
              <a:solidFill>
                <a:srgbClr val="FF3300"/>
              </a:solidFill>
            </a:endParaRPr>
          </a:p>
        </p:txBody>
      </p:sp>
      <p:pic>
        <p:nvPicPr>
          <p:cNvPr id="4" name="Picture 3" descr="USouthampton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638800"/>
            <a:ext cx="3284583" cy="721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19063"/>
            <a:ext cx="2209800" cy="6281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19063"/>
            <a:ext cx="6477000" cy="6281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839200" cy="7191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990600"/>
            <a:ext cx="43053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990600"/>
            <a:ext cx="4305300" cy="541020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457200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FontTx/>
              <a:buAutoNum type="alphaUcPeriod"/>
              <a:defRPr/>
            </a:pPr>
            <a:r>
              <a:rPr lang="en-GB" sz="3200" dirty="0" smtClean="0">
                <a:solidFill>
                  <a:srgbClr val="000000"/>
                </a:solidFill>
              </a:rPr>
              <a:t>Darbari¹, B. Fischer², J. Marques-Silva³</a:t>
            </a:r>
          </a:p>
          <a:p>
            <a:pPr marL="514350" indent="-514350" algn="ctr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latin typeface="Lucida Console" pitchFamily="49" charset="0"/>
                <a:cs typeface="Courier New" pitchFamily="49" charset="0"/>
              </a:rPr>
              <a:t>b.fischer@ecs.soton.ac.uk</a:t>
            </a:r>
          </a:p>
          <a:p>
            <a:pPr marL="514350" indent="-514350" algn="ctr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¹ARM, Cambridge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²University of Southampton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solidFill>
                  <a:srgbClr val="000000"/>
                </a:solidFill>
              </a:rPr>
              <a:t>³University College Dublin</a:t>
            </a:r>
            <a:endParaRPr lang="en-GB" sz="3200" dirty="0" smtClean="0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17526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rgbClr val="FF3300"/>
                </a:solidFill>
              </a:rPr>
              <a:t>Industrial-Strength</a:t>
            </a:r>
            <a:br>
              <a:rPr lang="en-GB" sz="4400" b="1" dirty="0" smtClean="0">
                <a:solidFill>
                  <a:srgbClr val="FF3300"/>
                </a:solidFill>
              </a:rPr>
            </a:br>
            <a:r>
              <a:rPr lang="en-GB" sz="4400" b="1" dirty="0" smtClean="0">
                <a:solidFill>
                  <a:srgbClr val="FF3300"/>
                </a:solidFill>
              </a:rPr>
              <a:t>Certified SAT Solving through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dirty="0" smtClean="0">
                <a:solidFill>
                  <a:srgbClr val="FF3300"/>
                </a:solidFill>
              </a:rPr>
              <a:t>Verified SAT Proof Checking</a:t>
            </a:r>
          </a:p>
        </p:txBody>
      </p:sp>
      <p:pic>
        <p:nvPicPr>
          <p:cNvPr id="4" name="Picture 10" descr="electronic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79400"/>
            <a:ext cx="21669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19063"/>
            <a:ext cx="2209800" cy="6281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19063"/>
            <a:ext cx="6477000" cy="6281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305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19063"/>
            <a:ext cx="8763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876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MT Extra" pitchFamily="-108" charset="0"/>
        <a:buChar char="&gt;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19063"/>
            <a:ext cx="88392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876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11" descr="electronics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93025" y="152400"/>
            <a:ext cx="12985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MT Extra" pitchFamily="18" charset="2"/>
        <a:buChar char="&gt;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106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en-US" b="1" dirty="0" smtClean="0"/>
              <a:t>Example: tic-tac-toe</a:t>
            </a:r>
          </a:p>
          <a:p>
            <a:pPr>
              <a:buNone/>
            </a:pPr>
            <a:endParaRPr lang="en-US" altLang="en-US" b="1" dirty="0" smtClean="0"/>
          </a:p>
          <a:p>
            <a:pPr>
              <a:buNone/>
            </a:pPr>
            <a:endParaRPr lang="en-US" altLang="en-US" b="1" dirty="0" smtClean="0"/>
          </a:p>
          <a:p>
            <a:pPr>
              <a:spcBef>
                <a:spcPts val="1200"/>
              </a:spcBef>
            </a:pPr>
            <a:r>
              <a:rPr lang="en-US" altLang="en-US" sz="2400" dirty="0" smtClean="0"/>
              <a:t>V = {x</a:t>
            </a:r>
            <a:r>
              <a:rPr lang="en-US" altLang="en-US" sz="2400" baseline="-25000" dirty="0" smtClean="0"/>
              <a:t>1</a:t>
            </a:r>
            <a:r>
              <a:rPr lang="en-US" altLang="en-US" sz="2400" dirty="0" smtClean="0"/>
              <a:t>, x</a:t>
            </a:r>
            <a:r>
              <a:rPr lang="en-US" altLang="en-US" sz="2400" baseline="-25000" dirty="0" smtClean="0"/>
              <a:t>2</a:t>
            </a:r>
            <a:r>
              <a:rPr lang="en-US" altLang="en-US" sz="2400" dirty="0" smtClean="0"/>
              <a:t>, …, x</a:t>
            </a:r>
            <a:r>
              <a:rPr lang="en-US" altLang="en-US" sz="2400" baseline="-25000" dirty="0" smtClean="0"/>
              <a:t>9</a:t>
            </a:r>
            <a:r>
              <a:rPr lang="en-US" altLang="en-US" sz="2400" dirty="0" smtClean="0"/>
              <a:t>, t},     D = {−, X, O,  A, B}</a:t>
            </a:r>
          </a:p>
          <a:p>
            <a:endParaRPr lang="en-US" altLang="en-US" sz="1400" dirty="0" smtClean="0"/>
          </a:p>
          <a:p>
            <a:r>
              <a:rPr lang="en-US" altLang="en-US" sz="2400" dirty="0" smtClean="0"/>
              <a:t>variable x</a:t>
            </a:r>
            <a:r>
              <a:rPr lang="en-US" altLang="en-US" sz="2400" baseline="-25000" dirty="0" smtClean="0"/>
              <a:t>i</a:t>
            </a:r>
            <a:r>
              <a:rPr lang="en-US" altLang="en-US" sz="2400" dirty="0" smtClean="0"/>
              <a:t> encodes the content of cell </a:t>
            </a:r>
            <a:r>
              <a:rPr lang="en-US" altLang="en-US" sz="2400" dirty="0" err="1" smtClean="0"/>
              <a:t>i</a:t>
            </a:r>
            <a:endParaRPr lang="en-US" altLang="en-US" sz="2400" dirty="0" smtClean="0"/>
          </a:p>
          <a:p>
            <a:pPr lvl="1"/>
            <a:r>
              <a:rPr lang="en-GB" altLang="en-US" sz="2400" dirty="0" smtClean="0"/>
              <a:t>“−” stands for empty cell</a:t>
            </a:r>
          </a:p>
          <a:p>
            <a:pPr lvl="1"/>
            <a:r>
              <a:rPr lang="en-GB" altLang="en-US" sz="2400" dirty="0" smtClean="0"/>
              <a:t>“X” stands for marked by player A</a:t>
            </a:r>
          </a:p>
          <a:p>
            <a:pPr lvl="1"/>
            <a:r>
              <a:rPr lang="en-GB" altLang="en-US" sz="2400" dirty="0" smtClean="0"/>
              <a:t>“O” stands for marked by player B</a:t>
            </a:r>
            <a:endParaRPr lang="en-US" altLang="en-US" sz="2400" dirty="0" smtClean="0"/>
          </a:p>
          <a:p>
            <a:endParaRPr lang="en-US" altLang="en-US" sz="1400" dirty="0" smtClean="0"/>
          </a:p>
          <a:p>
            <a:r>
              <a:rPr lang="en-US" altLang="en-US" sz="2400" dirty="0" smtClean="0"/>
              <a:t>variable t encodes the player (A,B) that has to move next</a:t>
            </a:r>
          </a:p>
        </p:txBody>
      </p:sp>
      <p:pic>
        <p:nvPicPr>
          <p:cNvPr id="5" name="Picture 6" descr="462px-Tic-tac-toe-game-1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1371600"/>
            <a:ext cx="7543801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106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en-US" b="1" dirty="0" smtClean="0"/>
              <a:t>Example: tic-tac-toe</a:t>
            </a:r>
          </a:p>
          <a:p>
            <a:pPr>
              <a:buNone/>
            </a:pPr>
            <a:endParaRPr lang="en-US" altLang="en-US" b="1" dirty="0" smtClean="0"/>
          </a:p>
          <a:p>
            <a:pPr>
              <a:buNone/>
            </a:pPr>
            <a:endParaRPr lang="en-US" altLang="en-US" b="1" dirty="0" smtClean="0"/>
          </a:p>
          <a:p>
            <a:pPr>
              <a:spcBef>
                <a:spcPts val="1200"/>
              </a:spcBef>
            </a:pPr>
            <a:r>
              <a:rPr lang="en-US" altLang="en-US" sz="2400" dirty="0" smtClean="0"/>
              <a:t>Initial configurations</a:t>
            </a:r>
          </a:p>
          <a:p>
            <a:pPr lvl="1"/>
            <a:r>
              <a:rPr lang="en-GB" altLang="en-US" sz="2400" dirty="0" smtClean="0"/>
              <a:t>all cells are empty and either player A or B can start</a:t>
            </a:r>
          </a:p>
          <a:p>
            <a:pPr>
              <a:spcBef>
                <a:spcPts val="1800"/>
              </a:spcBef>
              <a:buNone/>
            </a:pPr>
            <a:r>
              <a:rPr lang="en-US" altLang="en-US" sz="2400" b="1" dirty="0" smtClean="0"/>
              <a:t>	init</a:t>
            </a:r>
            <a:r>
              <a:rPr lang="en-US" altLang="en-US" sz="2400" dirty="0" smtClean="0"/>
              <a:t>:   (x</a:t>
            </a:r>
            <a:r>
              <a:rPr lang="en-US" altLang="en-US" sz="2400" baseline="-25000" dirty="0" smtClean="0"/>
              <a:t>1</a:t>
            </a:r>
            <a:r>
              <a:rPr lang="en-US" altLang="en-US" sz="2400" dirty="0" smtClean="0"/>
              <a:t> = − ∧ x</a:t>
            </a:r>
            <a:r>
              <a:rPr lang="en-US" altLang="en-US" sz="2400" baseline="-25000" dirty="0" smtClean="0"/>
              <a:t>2</a:t>
            </a:r>
            <a:r>
              <a:rPr lang="en-US" altLang="en-US" sz="2400" dirty="0" smtClean="0"/>
              <a:t> = − ∧ … ∧ x</a:t>
            </a:r>
            <a:r>
              <a:rPr lang="en-US" altLang="en-US" sz="2400" baseline="-25000" dirty="0" smtClean="0"/>
              <a:t>9</a:t>
            </a:r>
            <a:r>
              <a:rPr lang="en-US" altLang="en-US" sz="2400" dirty="0" smtClean="0"/>
              <a:t> = − ) ∧ (t=A ∨ t=B)</a:t>
            </a:r>
            <a:endParaRPr lang="en-GB" altLang="en-US" sz="2400" dirty="0" smtClean="0"/>
          </a:p>
        </p:txBody>
      </p:sp>
      <p:pic>
        <p:nvPicPr>
          <p:cNvPr id="5" name="Picture 6" descr="462px-Tic-tac-toe-game-1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1371600"/>
            <a:ext cx="7543801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5344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en-US" b="1" dirty="0" smtClean="0"/>
              <a:t>Example: tic-tac-toe</a:t>
            </a:r>
          </a:p>
          <a:p>
            <a:pPr>
              <a:buNone/>
            </a:pPr>
            <a:endParaRPr lang="en-US" altLang="en-US" b="1" dirty="0" smtClean="0"/>
          </a:p>
          <a:p>
            <a:pPr>
              <a:buNone/>
            </a:pPr>
            <a:endParaRPr lang="en-US" altLang="en-US" b="1" dirty="0" smtClean="0"/>
          </a:p>
          <a:p>
            <a:pPr>
              <a:spcBef>
                <a:spcPts val="1200"/>
              </a:spcBef>
            </a:pPr>
            <a:r>
              <a:rPr lang="en-US" altLang="en-US" dirty="0" smtClean="0"/>
              <a:t>Transition relation </a:t>
            </a:r>
          </a:p>
          <a:p>
            <a:pPr lvl="1"/>
            <a:r>
              <a:rPr lang="en-US" altLang="en-US" dirty="0" smtClean="0"/>
              <a:t>player A or B can move, if it is her turn, and mark one of the empty cells</a:t>
            </a:r>
          </a:p>
          <a:p>
            <a:pPr>
              <a:spcBef>
                <a:spcPts val="1200"/>
              </a:spcBef>
              <a:buNone/>
            </a:pPr>
            <a:r>
              <a:rPr lang="en-US" altLang="en-US" b="1" dirty="0" smtClean="0"/>
              <a:t>	trans</a:t>
            </a:r>
            <a:r>
              <a:rPr lang="en-US" altLang="en-US" dirty="0" smtClean="0"/>
              <a:t>: </a:t>
            </a:r>
            <a:r>
              <a:rPr lang="en-US" altLang="en-US" sz="4000" b="1" kern="1200" dirty="0" smtClean="0">
                <a:solidFill>
                  <a:prstClr val="black"/>
                </a:solidFill>
                <a:ea typeface="MS Gothic" pitchFamily="49" charset="-128"/>
              </a:rPr>
              <a:t>∨</a:t>
            </a:r>
            <a:r>
              <a:rPr lang="en-US" altLang="en-US" baseline="-25000" dirty="0" err="1" smtClean="0">
                <a:ea typeface="MS Gothic" pitchFamily="49" charset="-128"/>
              </a:rPr>
              <a:t>i</a:t>
            </a:r>
            <a:r>
              <a:rPr lang="en-US" altLang="en-US" baseline="-25000" dirty="0" smtClean="0">
                <a:ea typeface="MS Gothic" pitchFamily="49" charset="-128"/>
              </a:rPr>
              <a:t>=1..9</a:t>
            </a:r>
            <a:r>
              <a:rPr lang="en-US" altLang="en-US" dirty="0" smtClean="0">
                <a:ea typeface="MS Gothic" pitchFamily="49" charset="-128"/>
              </a:rPr>
              <a:t> </a:t>
            </a:r>
            <a:r>
              <a:rPr lang="en-US" altLang="en-US" sz="3600" dirty="0" smtClean="0">
                <a:ea typeface="MS Gothic" pitchFamily="49" charset="-128"/>
              </a:rPr>
              <a:t>(</a:t>
            </a:r>
            <a:r>
              <a:rPr lang="en-US" altLang="en-US" dirty="0" smtClean="0">
                <a:ea typeface="MS Gothic" pitchFamily="49" charset="-128"/>
              </a:rPr>
              <a:t>move</a:t>
            </a:r>
            <a:r>
              <a:rPr lang="en-US" altLang="en-US" baseline="-25000" dirty="0" smtClean="0">
                <a:ea typeface="MS Gothic" pitchFamily="49" charset="-128"/>
              </a:rPr>
              <a:t>(</a:t>
            </a:r>
            <a:r>
              <a:rPr lang="en-US" altLang="en-US" baseline="-25000" dirty="0" err="1" smtClean="0">
                <a:ea typeface="MS Gothic" pitchFamily="49" charset="-128"/>
              </a:rPr>
              <a:t>A,i</a:t>
            </a:r>
            <a:r>
              <a:rPr lang="en-US" altLang="en-US" baseline="-25000" dirty="0" smtClean="0">
                <a:ea typeface="MS Gothic" pitchFamily="49" charset="-128"/>
              </a:rPr>
              <a:t>)</a:t>
            </a:r>
            <a:r>
              <a:rPr lang="en-US" altLang="en-US" dirty="0" smtClean="0">
                <a:ea typeface="MS Gothic" pitchFamily="49" charset="-128"/>
              </a:rPr>
              <a:t> ∨ move</a:t>
            </a:r>
            <a:r>
              <a:rPr lang="en-US" altLang="en-US" baseline="-25000" dirty="0" smtClean="0">
                <a:ea typeface="MS Gothic" pitchFamily="49" charset="-128"/>
              </a:rPr>
              <a:t>(</a:t>
            </a:r>
            <a:r>
              <a:rPr lang="en-US" altLang="en-US" baseline="-25000" dirty="0" err="1" smtClean="0">
                <a:ea typeface="MS Gothic" pitchFamily="49" charset="-128"/>
              </a:rPr>
              <a:t>B,i</a:t>
            </a:r>
            <a:r>
              <a:rPr lang="en-US" altLang="en-US" baseline="-25000" dirty="0" smtClean="0">
                <a:ea typeface="MS Gothic" pitchFamily="49" charset="-128"/>
              </a:rPr>
              <a:t>)</a:t>
            </a:r>
            <a:r>
              <a:rPr lang="en-US" altLang="en-US" dirty="0" smtClean="0">
                <a:ea typeface="MS Gothic" pitchFamily="49" charset="-128"/>
              </a:rPr>
              <a:t> </a:t>
            </a:r>
            <a:r>
              <a:rPr lang="en-US" altLang="en-US" sz="3600" dirty="0" smtClean="0">
                <a:ea typeface="MS Gothic" pitchFamily="49" charset="-128"/>
              </a:rPr>
              <a:t>)</a:t>
            </a:r>
          </a:p>
          <a:p>
            <a:pPr>
              <a:spcBef>
                <a:spcPts val="1800"/>
              </a:spcBef>
              <a:buNone/>
            </a:pPr>
            <a:r>
              <a:rPr lang="en-US" altLang="en-US" b="1" dirty="0" smtClean="0"/>
              <a:t>	</a:t>
            </a:r>
            <a:r>
              <a:rPr lang="en-US" altLang="en-US" dirty="0" smtClean="0">
                <a:ea typeface="MS Gothic" pitchFamily="49" charset="-128"/>
              </a:rPr>
              <a:t>move</a:t>
            </a:r>
            <a:r>
              <a:rPr lang="en-US" altLang="en-US" baseline="-25000" dirty="0" smtClean="0">
                <a:ea typeface="MS Gothic" pitchFamily="49" charset="-128"/>
              </a:rPr>
              <a:t>(</a:t>
            </a:r>
            <a:r>
              <a:rPr lang="en-US" altLang="en-US" baseline="-25000" dirty="0" err="1" smtClean="0">
                <a:ea typeface="MS Gothic" pitchFamily="49" charset="-128"/>
              </a:rPr>
              <a:t>A,i</a:t>
            </a:r>
            <a:r>
              <a:rPr lang="en-US" altLang="en-US" baseline="-25000" dirty="0" smtClean="0">
                <a:ea typeface="MS Gothic" pitchFamily="49" charset="-128"/>
              </a:rPr>
              <a:t>) </a:t>
            </a:r>
            <a:r>
              <a:rPr lang="en-US" altLang="en-US" dirty="0" smtClean="0"/>
              <a:t>: </a:t>
            </a:r>
            <a:r>
              <a:rPr lang="en-US" altLang="en-US" kern="1200" dirty="0" smtClean="0">
                <a:solidFill>
                  <a:prstClr val="black"/>
                </a:solidFill>
                <a:ea typeface="MS Gothic" pitchFamily="49" charset="-128"/>
              </a:rPr>
              <a:t>(t = A ∧ t’ </a:t>
            </a:r>
            <a: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</a:rPr>
              <a:t>= B) ∧ (x</a:t>
            </a:r>
            <a:r>
              <a:rPr lang="en-US" altLang="ja-JP" kern="1200" baseline="-25000" dirty="0" smtClean="0">
                <a:solidFill>
                  <a:prstClr val="black"/>
                </a:solidFill>
                <a:ea typeface="MS Gothic" pitchFamily="49" charset="-128"/>
              </a:rPr>
              <a:t>i</a:t>
            </a:r>
            <a: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</a:rPr>
              <a:t> = − ∧ x</a:t>
            </a:r>
            <a:r>
              <a:rPr lang="en-US" altLang="ja-JP" kern="1200" baseline="-25000" dirty="0" smtClean="0">
                <a:solidFill>
                  <a:prstClr val="black"/>
                </a:solidFill>
                <a:ea typeface="MS Gothic" pitchFamily="49" charset="-128"/>
              </a:rPr>
              <a:t>i</a:t>
            </a:r>
            <a:r>
              <a:rPr lang="en-US" altLang="en-US" kern="1200" dirty="0" smtClean="0">
                <a:solidFill>
                  <a:prstClr val="black"/>
                </a:solidFill>
                <a:ea typeface="MS Gothic" pitchFamily="49" charset="-128"/>
              </a:rPr>
              <a:t>’ = </a:t>
            </a:r>
            <a: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</a:rPr>
              <a:t>X) ∧</a:t>
            </a:r>
            <a:b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</a:rPr>
            </a:br>
            <a: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</a:rPr>
              <a:t>		  </a:t>
            </a:r>
            <a:r>
              <a:rPr lang="en-US" altLang="ja-JP" sz="4000" b="1" kern="1200" dirty="0" smtClean="0">
                <a:solidFill>
                  <a:prstClr val="black"/>
                </a:solidFill>
                <a:ea typeface="MS Gothic" pitchFamily="49" charset="-128"/>
              </a:rPr>
              <a:t>∧</a:t>
            </a:r>
            <a:r>
              <a:rPr lang="en-US" altLang="ja-JP" kern="1200" baseline="-25000" dirty="0" smtClean="0">
                <a:solidFill>
                  <a:prstClr val="black"/>
                </a:solidFill>
                <a:ea typeface="MS Gothic" pitchFamily="49" charset="-128"/>
              </a:rPr>
              <a:t>j=1,..,9 , </a:t>
            </a:r>
            <a:r>
              <a:rPr lang="en-US" altLang="ja-JP" kern="1200" baseline="-25000" dirty="0" err="1" smtClean="0">
                <a:solidFill>
                  <a:prstClr val="black"/>
                </a:solidFill>
                <a:ea typeface="MS Gothic" pitchFamily="49" charset="-128"/>
              </a:rPr>
              <a:t>j</a:t>
            </a:r>
            <a:r>
              <a:rPr lang="en-US" altLang="ja-JP" kern="1200" baseline="-25000" dirty="0" err="1" smtClean="0">
                <a:solidFill>
                  <a:prstClr val="black"/>
                </a:solidFill>
                <a:latin typeface="Arial"/>
                <a:ea typeface="MS Gothic" pitchFamily="49" charset="-128"/>
                <a:cs typeface="Arial"/>
              </a:rPr>
              <a:t>≠i</a:t>
            </a:r>
            <a: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</a:rPr>
              <a:t> (</a:t>
            </a:r>
            <a:r>
              <a:rPr lang="en-US" altLang="ja-JP" kern="1200" dirty="0" err="1" smtClean="0">
                <a:solidFill>
                  <a:prstClr val="black"/>
                </a:solidFill>
                <a:ea typeface="MS Gothic" pitchFamily="49" charset="-128"/>
              </a:rPr>
              <a:t>x</a:t>
            </a:r>
            <a:r>
              <a:rPr lang="en-US" altLang="ja-JP" kern="1200" baseline="-25000" dirty="0" err="1" smtClean="0">
                <a:solidFill>
                  <a:prstClr val="black"/>
                </a:solidFill>
                <a:ea typeface="MS Gothic" pitchFamily="49" charset="-128"/>
              </a:rPr>
              <a:t>j</a:t>
            </a:r>
            <a:r>
              <a:rPr lang="en-US" altLang="en-US" kern="1200" dirty="0" smtClean="0">
                <a:solidFill>
                  <a:prstClr val="black"/>
                </a:solidFill>
                <a:ea typeface="MS Gothic" pitchFamily="49" charset="-128"/>
              </a:rPr>
              <a:t>’ </a:t>
            </a:r>
            <a: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  <a:sym typeface="Wingdings" pitchFamily="2" charset="2"/>
              </a:rPr>
              <a:t>= </a:t>
            </a:r>
            <a:r>
              <a:rPr lang="en-US" altLang="ja-JP" kern="1200" dirty="0" err="1" smtClean="0">
                <a:solidFill>
                  <a:prstClr val="black"/>
                </a:solidFill>
                <a:ea typeface="MS Gothic" pitchFamily="49" charset="-128"/>
                <a:sym typeface="Wingdings" pitchFamily="2" charset="2"/>
              </a:rPr>
              <a:t>x</a:t>
            </a:r>
            <a:r>
              <a:rPr lang="en-US" altLang="ja-JP" kern="1200" baseline="-25000" dirty="0" err="1" smtClean="0">
                <a:solidFill>
                  <a:prstClr val="black"/>
                </a:solidFill>
                <a:ea typeface="MS Gothic" pitchFamily="49" charset="-128"/>
              </a:rPr>
              <a:t>j</a:t>
            </a:r>
            <a:r>
              <a:rPr lang="en-US" altLang="ja-JP" kern="1200" dirty="0" smtClean="0">
                <a:solidFill>
                  <a:prstClr val="black"/>
                </a:solidFill>
                <a:ea typeface="MS Gothic" pitchFamily="49" charset="-128"/>
              </a:rPr>
              <a:t>)</a:t>
            </a:r>
            <a:endParaRPr lang="en-US" altLang="en-US" dirty="0" smtClean="0">
              <a:ea typeface="MS Gothic" pitchFamily="49" charset="-128"/>
            </a:endParaRPr>
          </a:p>
          <a:p>
            <a:pPr>
              <a:spcBef>
                <a:spcPts val="1800"/>
              </a:spcBef>
              <a:buNone/>
            </a:pPr>
            <a:endParaRPr lang="en-GB" altLang="en-US" dirty="0" smtClean="0"/>
          </a:p>
        </p:txBody>
      </p:sp>
      <p:pic>
        <p:nvPicPr>
          <p:cNvPr id="4" name="Picture 6" descr="462px-Tic-tac-toe-game-1.svg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99" y="1371600"/>
            <a:ext cx="7543801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>
            <a:stCxn id="17" idx="0"/>
          </p:cNvCxnSpPr>
          <p:nvPr/>
        </p:nvCxnSpPr>
        <p:spPr bwMode="auto">
          <a:xfrm flipV="1">
            <a:off x="1419225" y="5410200"/>
            <a:ext cx="1019175" cy="6520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152400" y="6062268"/>
            <a:ext cx="2533650" cy="58459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ja-JP" sz="1600" dirty="0">
                <a:ea typeface="MS Gothic" pitchFamily="49" charset="-128"/>
              </a:rPr>
              <a:t>it is A’s turn to move, and B will move next</a:t>
            </a:r>
            <a:endParaRPr lang="en-US" altLang="en-US" sz="1600" dirty="0">
              <a:ea typeface="MS Gothic" pitchFamily="49" charset="-128"/>
            </a:endParaRPr>
          </a:p>
        </p:txBody>
      </p:sp>
      <p:cxnSp>
        <p:nvCxnSpPr>
          <p:cNvPr id="19" name="Straight Arrow Connector 18"/>
          <p:cNvCxnSpPr>
            <a:stCxn id="20" idx="0"/>
          </p:cNvCxnSpPr>
          <p:nvPr/>
        </p:nvCxnSpPr>
        <p:spPr bwMode="auto">
          <a:xfrm flipH="1" flipV="1">
            <a:off x="5943600" y="5334000"/>
            <a:ext cx="1781175" cy="7282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6457950" y="6062267"/>
            <a:ext cx="2533650" cy="584596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ja-JP" sz="1600">
                <a:ea typeface="MS Gothic" pitchFamily="49" charset="-128"/>
              </a:rPr>
              <a:t>Cell-i was empty, and now marked with X</a:t>
            </a:r>
          </a:p>
        </p:txBody>
      </p:sp>
      <p:sp>
        <p:nvSpPr>
          <p:cNvPr id="23" name="TextBox 18"/>
          <p:cNvSpPr txBox="1">
            <a:spLocks noChangeArrowheads="1"/>
          </p:cNvSpPr>
          <p:nvPr/>
        </p:nvSpPr>
        <p:spPr bwMode="auto">
          <a:xfrm>
            <a:off x="3352800" y="6062267"/>
            <a:ext cx="2533650" cy="58459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ja-JP" sz="1600">
                <a:ea typeface="MS Gothic" pitchFamily="49" charset="-128"/>
              </a:rPr>
              <a:t>All the other cells maintain their content</a:t>
            </a:r>
          </a:p>
        </p:txBody>
      </p:sp>
      <p:sp>
        <p:nvSpPr>
          <p:cNvPr id="24" name="Slide Number Placeholder 2"/>
          <p:cNvSpPr txBox="1">
            <a:spLocks/>
          </p:cNvSpPr>
          <p:nvPr/>
        </p:nvSpPr>
        <p:spPr bwMode="auto">
          <a:xfrm>
            <a:off x="6553200" y="7788275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7EC85D-0564-4E90-9C31-012A966B849B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106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en-US" b="1" dirty="0" smtClean="0"/>
              <a:t>Example: tic-tac-toe</a:t>
            </a:r>
          </a:p>
          <a:p>
            <a:pPr>
              <a:buNone/>
            </a:pPr>
            <a:endParaRPr lang="en-US" altLang="en-US" b="1" dirty="0" smtClean="0"/>
          </a:p>
          <a:p>
            <a:pPr>
              <a:buNone/>
            </a:pPr>
            <a:endParaRPr lang="en-US" altLang="en-US" b="1" dirty="0" smtClean="0"/>
          </a:p>
          <a:p>
            <a:pPr>
              <a:spcBef>
                <a:spcPts val="1200"/>
              </a:spcBef>
            </a:pPr>
            <a:r>
              <a:rPr lang="en-US" altLang="en-US" dirty="0" smtClean="0"/>
              <a:t>Winning condition for player A </a:t>
            </a:r>
          </a:p>
          <a:p>
            <a:pPr lvl="1">
              <a:spcBef>
                <a:spcPts val="1200"/>
              </a:spcBef>
            </a:pPr>
            <a:r>
              <a:rPr lang="en-US" altLang="en-US" dirty="0" smtClean="0"/>
              <a:t>three marks in a row</a:t>
            </a:r>
          </a:p>
          <a:p>
            <a:pPr eaLnBrk="1" hangingPunct="1">
              <a:buNone/>
              <a:tabLst>
                <a:tab pos="1787525" algn="l"/>
              </a:tabLst>
            </a:pPr>
            <a:r>
              <a:rPr lang="en-US" altLang="en-US" b="1" dirty="0" smtClean="0"/>
              <a:t>	</a:t>
            </a:r>
            <a:r>
              <a:rPr lang="en-US" altLang="en-US" b="1" dirty="0" err="1" smtClean="0"/>
              <a:t>winA</a:t>
            </a:r>
            <a:r>
              <a:rPr lang="en-US" altLang="en-US" dirty="0" smtClean="0"/>
              <a:t>:   	</a:t>
            </a:r>
            <a:r>
              <a:rPr lang="en-US" altLang="en-US" smtClean="0"/>
              <a:t>	  (</a:t>
            </a:r>
            <a:r>
              <a:rPr lang="en-US" altLang="en-US" dirty="0" smtClean="0"/>
              <a:t>x</a:t>
            </a:r>
            <a:r>
              <a:rPr lang="en-US" altLang="en-US" baseline="-25000" dirty="0" smtClean="0"/>
              <a:t>1</a:t>
            </a:r>
            <a:r>
              <a:rPr lang="en-US" altLang="en-US" dirty="0" smtClean="0"/>
              <a:t> = X</a:t>
            </a:r>
            <a:r>
              <a:rPr lang="en-US" altLang="en-US" dirty="0" smtClean="0">
                <a:ea typeface="MS Gothic" pitchFamily="49" charset="-128"/>
              </a:rPr>
              <a:t> ∧ x</a:t>
            </a:r>
            <a:r>
              <a:rPr lang="en-US" altLang="en-US" baseline="-25000" dirty="0" smtClean="0">
                <a:ea typeface="MS Gothic" pitchFamily="49" charset="-128"/>
              </a:rPr>
              <a:t>2</a:t>
            </a:r>
            <a:r>
              <a:rPr lang="en-US" altLang="en-US" dirty="0" smtClean="0">
                <a:ea typeface="MS Gothic" pitchFamily="49" charset="-128"/>
              </a:rPr>
              <a:t> = X ∧ x</a:t>
            </a:r>
            <a:r>
              <a:rPr lang="en-US" altLang="en-US" baseline="-25000" dirty="0" smtClean="0">
                <a:ea typeface="MS Gothic" pitchFamily="49" charset="-128"/>
              </a:rPr>
              <a:t>3</a:t>
            </a:r>
            <a:r>
              <a:rPr lang="en-US" altLang="en-US" dirty="0" smtClean="0">
                <a:ea typeface="MS Gothic" pitchFamily="49" charset="-128"/>
              </a:rPr>
              <a:t> = X)       </a:t>
            </a:r>
          </a:p>
          <a:p>
            <a:pPr eaLnBrk="1" hangingPunct="1">
              <a:buNone/>
              <a:tabLst>
                <a:tab pos="1524000" algn="l"/>
              </a:tabLst>
            </a:pPr>
            <a:r>
              <a:rPr lang="en-US" altLang="en-US" dirty="0" smtClean="0">
                <a:ea typeface="MS Gothic" pitchFamily="49" charset="-128"/>
              </a:rPr>
              <a:t> 		∨  (x</a:t>
            </a:r>
            <a:r>
              <a:rPr lang="en-US" altLang="en-US" baseline="-25000" dirty="0" smtClean="0">
                <a:ea typeface="MS Gothic" pitchFamily="49" charset="-128"/>
              </a:rPr>
              <a:t>1</a:t>
            </a:r>
            <a:r>
              <a:rPr lang="en-US" altLang="en-US" dirty="0" smtClean="0">
                <a:ea typeface="MS Gothic" pitchFamily="49" charset="-128"/>
              </a:rPr>
              <a:t> = X ∧ x</a:t>
            </a:r>
            <a:r>
              <a:rPr lang="en-US" altLang="en-US" baseline="-25000" dirty="0" smtClean="0">
                <a:ea typeface="MS Gothic" pitchFamily="49" charset="-128"/>
              </a:rPr>
              <a:t>5</a:t>
            </a:r>
            <a:r>
              <a:rPr lang="en-US" altLang="en-US" dirty="0" smtClean="0">
                <a:ea typeface="MS Gothic" pitchFamily="49" charset="-128"/>
              </a:rPr>
              <a:t> = X ∧ x</a:t>
            </a:r>
            <a:r>
              <a:rPr lang="en-US" altLang="en-US" baseline="-25000" dirty="0" smtClean="0">
                <a:ea typeface="MS Gothic" pitchFamily="49" charset="-128"/>
              </a:rPr>
              <a:t>9</a:t>
            </a:r>
            <a:r>
              <a:rPr lang="en-US" altLang="en-US" dirty="0" smtClean="0">
                <a:ea typeface="MS Gothic" pitchFamily="49" charset="-128"/>
              </a:rPr>
              <a:t> = X) </a:t>
            </a:r>
          </a:p>
          <a:p>
            <a:pPr eaLnBrk="1" hangingPunct="1">
              <a:buNone/>
              <a:tabLst>
                <a:tab pos="1524000" algn="l"/>
              </a:tabLst>
            </a:pPr>
            <a:r>
              <a:rPr lang="en-US" altLang="en-US" dirty="0" smtClean="0">
                <a:ea typeface="MS Gothic" pitchFamily="49" charset="-128"/>
              </a:rPr>
              <a:t>		∨ …    </a:t>
            </a:r>
          </a:p>
          <a:p>
            <a:pPr>
              <a:spcBef>
                <a:spcPts val="1200"/>
              </a:spcBef>
              <a:buNone/>
            </a:pPr>
            <a:endParaRPr lang="en-GB" altLang="en-US" dirty="0" smtClean="0"/>
          </a:p>
        </p:txBody>
      </p:sp>
      <p:pic>
        <p:nvPicPr>
          <p:cNvPr id="4" name="Picture 6" descr="462px-Tic-tac-toe-game-1.svg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99" y="1371600"/>
            <a:ext cx="7543801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Slide Number Placeholder 2"/>
          <p:cNvSpPr txBox="1">
            <a:spLocks/>
          </p:cNvSpPr>
          <p:nvPr/>
        </p:nvSpPr>
        <p:spPr bwMode="auto">
          <a:xfrm>
            <a:off x="6553200" y="7788275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7EC85D-0564-4E90-9C31-012A966B849B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106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9067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Boolean programs</a:t>
            </a:r>
            <a:r>
              <a:rPr lang="en-US" altLang="en-US" dirty="0" smtClean="0"/>
              <a:t>:</a:t>
            </a:r>
            <a:r>
              <a:rPr lang="en-US" altLang="en-US" sz="1800" dirty="0" smtClean="0"/>
              <a:t> </a:t>
            </a:r>
            <a:r>
              <a:rPr lang="en-GB" altLang="en-US" dirty="0" smtClean="0"/>
              <a:t>simple</a:t>
            </a:r>
            <a:r>
              <a:rPr lang="en-GB" altLang="en-US" sz="1800" dirty="0" smtClean="0"/>
              <a:t> </a:t>
            </a:r>
            <a:r>
              <a:rPr lang="en-GB" altLang="en-US" dirty="0" smtClean="0"/>
              <a:t>programming</a:t>
            </a:r>
            <a:r>
              <a:rPr lang="en-GB" altLang="en-US" sz="1800" dirty="0" smtClean="0"/>
              <a:t> </a:t>
            </a:r>
            <a:r>
              <a:rPr lang="en-GB" altLang="en-US" dirty="0" smtClean="0"/>
              <a:t>language</a:t>
            </a:r>
            <a:r>
              <a:rPr lang="en-GB" altLang="en-US" sz="1800" dirty="0" smtClean="0"/>
              <a:t> </a:t>
            </a:r>
            <a:r>
              <a:rPr lang="en-GB" altLang="en-US" dirty="0" smtClean="0"/>
              <a:t>with</a:t>
            </a:r>
          </a:p>
          <a:p>
            <a:r>
              <a:rPr lang="en-GB" altLang="en-US" dirty="0" smtClean="0"/>
              <a:t>only Boolean variables</a:t>
            </a:r>
          </a:p>
          <a:p>
            <a:r>
              <a:rPr lang="en-GB" altLang="en-US" dirty="0" smtClean="0"/>
              <a:t>only assignments, </a:t>
            </a:r>
            <a:r>
              <a:rPr lang="en-GB" altLang="en-US" b="1" dirty="0" smtClean="0">
                <a:latin typeface="Lucida Console" pitchFamily="49" charset="0"/>
              </a:rPr>
              <a:t>if</a:t>
            </a:r>
            <a:r>
              <a:rPr lang="en-GB" altLang="en-US" dirty="0" smtClean="0"/>
              <a:t>-, and </a:t>
            </a:r>
            <a:r>
              <a:rPr lang="en-GB" altLang="en-US" b="1" dirty="0" smtClean="0">
                <a:latin typeface="Lucida Console" pitchFamily="49" charset="0"/>
              </a:rPr>
              <a:t>while</a:t>
            </a:r>
            <a:r>
              <a:rPr lang="en-GB" altLang="en-US" dirty="0" smtClean="0"/>
              <a:t>-statements</a:t>
            </a:r>
          </a:p>
          <a:p>
            <a:r>
              <a:rPr lang="en-GB" altLang="en-US" dirty="0" smtClean="0"/>
              <a:t>non-deterministic assignments: </a:t>
            </a:r>
            <a:r>
              <a:rPr lang="en-GB" altLang="en-US" b="1" dirty="0" smtClean="0">
                <a:latin typeface="Lucida Console" pitchFamily="49" charset="0"/>
              </a:rPr>
              <a:t>x := *;</a:t>
            </a:r>
            <a:endParaRPr lang="en-GB" altLang="en-US" dirty="0" smtClean="0"/>
          </a:p>
          <a:p>
            <a:r>
              <a:rPr lang="en-GB" altLang="en-US" dirty="0" smtClean="0"/>
              <a:t>no procedure calls (here, but possible in general)</a:t>
            </a:r>
          </a:p>
          <a:p>
            <a:pPr>
              <a:spcBef>
                <a:spcPts val="1800"/>
              </a:spcBef>
              <a:buNone/>
            </a:pPr>
            <a:r>
              <a:rPr lang="en-GB" altLang="en-US" dirty="0" smtClean="0"/>
              <a:t>Boolean programs are useful as intermediate language:</a:t>
            </a:r>
          </a:p>
          <a:p>
            <a:pPr>
              <a:buNone/>
            </a:pPr>
            <a:endParaRPr lang="en-GB" altLang="en-US" dirty="0" smtClean="0"/>
          </a:p>
          <a:p>
            <a:pPr>
              <a:buNone/>
            </a:pPr>
            <a:endParaRPr lang="en-US" altLang="en-US" b="1" dirty="0" smtClean="0"/>
          </a:p>
        </p:txBody>
      </p:sp>
      <p:sp>
        <p:nvSpPr>
          <p:cNvPr id="24" name="Slide Number Placeholder 2"/>
          <p:cNvSpPr txBox="1">
            <a:spLocks/>
          </p:cNvSpPr>
          <p:nvPr/>
        </p:nvSpPr>
        <p:spPr bwMode="auto">
          <a:xfrm>
            <a:off x="6553200" y="7788275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7EC85D-0564-4E90-9C31-012A966B849B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4" name="Group 30"/>
          <p:cNvGrpSpPr/>
          <p:nvPr/>
        </p:nvGrpSpPr>
        <p:grpSpPr>
          <a:xfrm>
            <a:off x="685800" y="4495800"/>
            <a:ext cx="7315200" cy="1789113"/>
            <a:chOff x="533400" y="4876800"/>
            <a:chExt cx="7315200" cy="1789113"/>
          </a:xfrm>
        </p:grpSpPr>
        <p:sp>
          <p:nvSpPr>
            <p:cNvPr id="11" name="TextBox 10"/>
            <p:cNvSpPr txBox="1"/>
            <p:nvPr/>
          </p:nvSpPr>
          <p:spPr>
            <a:xfrm>
              <a:off x="533400" y="5486400"/>
              <a:ext cx="1484313" cy="6461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b="1" i="1" dirty="0"/>
                <a:t>Device driver </a:t>
              </a:r>
            </a:p>
            <a:p>
              <a:pPr algn="ctr" eaLnBrk="1" hangingPunct="1">
                <a:defRPr/>
              </a:pPr>
              <a:r>
                <a:rPr lang="en-US" b="1" i="1" dirty="0"/>
                <a:t>Program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24400" y="4876800"/>
              <a:ext cx="1022350" cy="6461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b="1" i="1" dirty="0"/>
                <a:t>Boolean</a:t>
              </a:r>
            </a:p>
            <a:p>
              <a:pPr algn="ctr" eaLnBrk="1" hangingPunct="1">
                <a:defRPr/>
              </a:pPr>
              <a:r>
                <a:rPr lang="en-US" b="1" i="1" dirty="0"/>
                <a:t>Program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90800" y="5486400"/>
              <a:ext cx="1524000" cy="646113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en-US" b="1" dirty="0"/>
                <a:t>Abstraction</a:t>
              </a:r>
            </a:p>
            <a:p>
              <a:pPr algn="ctr" eaLnBrk="1" hangingPunct="1">
                <a:defRPr/>
              </a:pPr>
              <a:r>
                <a:rPr lang="en-US" b="1" dirty="0"/>
                <a:t>Engine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77000" y="5486400"/>
              <a:ext cx="1371600" cy="646113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b="1" dirty="0"/>
                <a:t>Model</a:t>
              </a:r>
            </a:p>
            <a:p>
              <a:pPr algn="ctr" eaLnBrk="1" hangingPunct="1">
                <a:defRPr/>
              </a:pPr>
              <a:r>
                <a:rPr lang="en-US" b="1" dirty="0"/>
                <a:t>Checker</a:t>
              </a:r>
            </a:p>
          </p:txBody>
        </p:sp>
        <p:cxnSp>
          <p:nvCxnSpPr>
            <p:cNvPr id="15" name="Straight Arrow Connector 14"/>
            <p:cNvCxnSpPr>
              <a:stCxn id="11" idx="3"/>
              <a:endCxn id="13" idx="1"/>
            </p:cNvCxnSpPr>
            <p:nvPr/>
          </p:nvCxnSpPr>
          <p:spPr>
            <a:xfrm>
              <a:off x="2017713" y="5809457"/>
              <a:ext cx="573087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2" idx="1"/>
            </p:cNvCxnSpPr>
            <p:nvPr/>
          </p:nvCxnSpPr>
          <p:spPr>
            <a:xfrm flipV="1">
              <a:off x="4114800" y="5200650"/>
              <a:ext cx="609600" cy="59055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791200" y="5181600"/>
              <a:ext cx="685800" cy="4572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25" idx="3"/>
            </p:cNvCxnSpPr>
            <p:nvPr/>
          </p:nvCxnSpPr>
          <p:spPr>
            <a:xfrm rot="10800000" flipV="1">
              <a:off x="5737225" y="5943600"/>
              <a:ext cx="739775" cy="40005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724400" y="6019800"/>
              <a:ext cx="1012825" cy="6461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en-US" b="1" i="1" dirty="0"/>
                <a:t>Counter-</a:t>
              </a:r>
            </a:p>
            <a:p>
              <a:pPr algn="ctr" eaLnBrk="1" hangingPunct="1">
                <a:defRPr/>
              </a:pPr>
              <a:r>
                <a:rPr lang="en-US" b="1" i="1" dirty="0"/>
                <a:t>example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10800000">
              <a:off x="4114800" y="6019800"/>
              <a:ext cx="533400" cy="382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868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9067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Modeling Boolean programs</a:t>
            </a:r>
            <a:r>
              <a:rPr lang="en-US" altLang="en-US" dirty="0" smtClean="0"/>
              <a:t>:</a:t>
            </a:r>
            <a:endParaRPr lang="en-US" altLang="en-US" b="1" dirty="0" smtClean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189412" y="1676400"/>
            <a:ext cx="4954588" cy="39703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+mn-lt"/>
              </a:rPr>
              <a:t>Add a distinct label to each </a:t>
            </a:r>
          </a:p>
          <a:p>
            <a:pPr marL="457200" indent="-457200" eaLnBrk="1" hangingPunct="1">
              <a:buFont typeface="Arial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assignment statement</a:t>
            </a:r>
          </a:p>
          <a:p>
            <a:pPr marL="457200" indent="-457200" eaLnBrk="1" hangingPunct="1">
              <a:buFont typeface="Arial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if </a:t>
            </a:r>
          </a:p>
          <a:p>
            <a:pPr marL="457200" indent="-457200" eaLnBrk="1" hangingPunct="1">
              <a:buFont typeface="Arial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else</a:t>
            </a:r>
          </a:p>
          <a:p>
            <a:pPr marL="457200" indent="-457200" eaLnBrk="1" hangingPunct="1">
              <a:buFont typeface="Arial"/>
              <a:buChar char="•"/>
              <a:defRPr/>
            </a:pPr>
            <a:r>
              <a:rPr lang="en-US" sz="2800" dirty="0" err="1" smtClean="0">
                <a:solidFill>
                  <a:prstClr val="black"/>
                </a:solidFill>
                <a:latin typeface="+mn-lt"/>
              </a:rPr>
              <a:t>endif</a:t>
            </a:r>
            <a:endParaRPr lang="en-US" sz="2800" dirty="0" smtClean="0">
              <a:solidFill>
                <a:prstClr val="black"/>
              </a:solidFill>
              <a:latin typeface="+mn-lt"/>
            </a:endParaRPr>
          </a:p>
          <a:p>
            <a:pPr marL="457200" indent="-457200" eaLnBrk="1" hangingPunct="1">
              <a:buFont typeface="Arial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while</a:t>
            </a:r>
          </a:p>
          <a:p>
            <a:pPr marL="457200" indent="-457200" eaLnBrk="1" hangingPunct="1">
              <a:buFont typeface="Arial"/>
              <a:buChar char="•"/>
              <a:defRPr/>
            </a:pPr>
            <a:r>
              <a:rPr lang="en-US" sz="2800" dirty="0" err="1" smtClean="0">
                <a:solidFill>
                  <a:prstClr val="black"/>
                </a:solidFill>
                <a:latin typeface="+mn-lt"/>
              </a:rPr>
              <a:t>endwhile</a:t>
            </a:r>
            <a:endParaRPr lang="en-US" sz="2800" dirty="0" smtClean="0">
              <a:solidFill>
                <a:prstClr val="black"/>
              </a:solidFill>
              <a:latin typeface="+mn-lt"/>
            </a:endParaRPr>
          </a:p>
          <a:p>
            <a:pPr marL="457200" indent="-457200" eaLnBrk="1" hangingPunct="1">
              <a:buFont typeface="Arial"/>
              <a:buChar char="•"/>
              <a:defRPr/>
            </a:pPr>
            <a:r>
              <a:rPr lang="en-US" sz="2800" dirty="0" smtClean="0">
                <a:solidFill>
                  <a:prstClr val="black"/>
                </a:solidFill>
                <a:latin typeface="+mn-lt"/>
              </a:rPr>
              <a:t>end</a:t>
            </a:r>
          </a:p>
          <a:p>
            <a:pPr eaLnBrk="1" hangingPunct="1">
              <a:defRPr/>
            </a:pPr>
            <a:endParaRPr lang="en-US" sz="2800" dirty="0" smtClean="0">
              <a:solidFill>
                <a:prstClr val="black"/>
              </a:solidFill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647700" y="1676400"/>
            <a:ext cx="3390900" cy="4401205"/>
          </a:xfrm>
          <a:prstGeom prst="rect">
            <a:avLst/>
          </a:prstGeom>
          <a:solidFill>
            <a:schemeClr val="bg2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begin</a:t>
            </a:r>
          </a:p>
          <a:p>
            <a:pPr eaLnBrk="1" hangingPunct="1"/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= false;</a:t>
            </a: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 while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(x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latin typeface="Lucida Console" pitchFamily="49" charset="0"/>
              </a:rPr>
              <a:t>∧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do</a:t>
            </a:r>
          </a:p>
          <a:p>
            <a:pPr eaLnBrk="1" hangingPunct="1"/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   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 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= true;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 </a:t>
            </a: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Lucida Console" pitchFamily="49" charset="0"/>
              </a:rPr>
              <a:t>endwhile</a:t>
            </a:r>
            <a:endParaRPr lang="en-US" altLang="en-US" sz="2400" b="1" dirty="0">
              <a:solidFill>
                <a:srgbClr val="000000"/>
              </a:solidFill>
              <a:latin typeface="Lucida Console" pitchFamily="49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 if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(x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latin typeface="Lucida Console" pitchFamily="49" charset="0"/>
              </a:rPr>
              <a:t>∨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   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1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=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sz="3200" dirty="0" smtClean="0">
                <a:solidFill>
                  <a:srgbClr val="000000"/>
                </a:solidFill>
                <a:latin typeface="Lucida Console" pitchFamily="49" charset="0"/>
              </a:rPr>
              <a:t>↔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 eaLnBrk="1" hangingPunct="1"/>
            <a: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else</a:t>
            </a:r>
            <a:b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   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2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=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sz="3200" dirty="0" smtClean="0">
                <a:solidFill>
                  <a:srgbClr val="000000"/>
                </a:solidFill>
                <a:latin typeface="Lucida Console" pitchFamily="49" charset="0"/>
              </a:rPr>
              <a:t>↔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;  </a:t>
            </a:r>
          </a:p>
          <a:p>
            <a:pPr eaLnBrk="1" hangingPunct="1"/>
            <a: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Lucida Console" pitchFamily="49" charset="0"/>
              </a:rPr>
              <a:t>endif</a:t>
            </a:r>
            <a:endParaRPr lang="en-US" altLang="en-US" sz="2400" b="1" dirty="0">
              <a:solidFill>
                <a:srgbClr val="000000"/>
              </a:solidFill>
              <a:latin typeface="Lucida Console" pitchFamily="49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end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6200" y="1981200"/>
            <a:ext cx="850900" cy="4301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1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2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3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4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5</a:t>
            </a:r>
          </a:p>
          <a:p>
            <a:pPr eaLnBrk="1" hangingPunct="1"/>
            <a:endParaRPr lang="en-US" altLang="en-US" sz="1050" baseline="-25000" dirty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6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7</a:t>
            </a:r>
          </a:p>
          <a:p>
            <a:pPr eaLnBrk="1" hangingPunct="1"/>
            <a:endParaRPr lang="en-US" altLang="en-US" sz="1050" dirty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8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9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10</a:t>
            </a:r>
          </a:p>
          <a:p>
            <a:pPr eaLnBrk="1" hangingPunct="1"/>
            <a:endParaRPr lang="en-US" altLang="en-US" sz="2400" baseline="-25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106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Modeling Boolean programs</a:t>
            </a:r>
            <a:r>
              <a:rPr lang="en-US" altLang="en-US" dirty="0" smtClean="0"/>
              <a:t>:</a:t>
            </a:r>
            <a:endParaRPr lang="en-US" altLang="en-US" b="1" dirty="0" smtClean="0"/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647700" y="1676400"/>
            <a:ext cx="3390900" cy="4401205"/>
          </a:xfrm>
          <a:prstGeom prst="rect">
            <a:avLst/>
          </a:prstGeom>
          <a:solidFill>
            <a:schemeClr val="bg2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begin</a:t>
            </a:r>
          </a:p>
          <a:p>
            <a:pPr eaLnBrk="1" hangingPunct="1"/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= false;</a:t>
            </a: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 while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(x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latin typeface="Lucida Console" pitchFamily="49" charset="0"/>
              </a:rPr>
              <a:t>∧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do</a:t>
            </a:r>
          </a:p>
          <a:p>
            <a:pPr eaLnBrk="1" hangingPunct="1"/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   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 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= true;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 </a:t>
            </a: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Lucida Console" pitchFamily="49" charset="0"/>
              </a:rPr>
              <a:t>endwhile</a:t>
            </a:r>
            <a:endParaRPr lang="en-US" altLang="en-US" sz="2400" b="1" dirty="0">
              <a:solidFill>
                <a:srgbClr val="000000"/>
              </a:solidFill>
              <a:latin typeface="Lucida Console" pitchFamily="49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 if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 (x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latin typeface="Lucida Console" pitchFamily="49" charset="0"/>
              </a:rPr>
              <a:t>∨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Lucida Console" pitchFamily="49" charset="0"/>
              </a:rPr>
              <a:t>) </a:t>
            </a:r>
            <a: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then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   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1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=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sz="3200" dirty="0" smtClean="0">
                <a:solidFill>
                  <a:srgbClr val="000000"/>
                </a:solidFill>
                <a:latin typeface="Lucida Console" pitchFamily="49" charset="0"/>
              </a:rPr>
              <a:t>↔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pPr eaLnBrk="1" hangingPunct="1"/>
            <a: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else</a:t>
            </a:r>
            <a:b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   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2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= 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en-US" sz="3200" dirty="0" smtClean="0">
                <a:solidFill>
                  <a:srgbClr val="000000"/>
                </a:solidFill>
                <a:latin typeface="Lucida Console" pitchFamily="49" charset="0"/>
              </a:rPr>
              <a:t>↔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;  </a:t>
            </a:r>
          </a:p>
          <a:p>
            <a:pPr eaLnBrk="1" hangingPunct="1"/>
            <a: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Lucida Console" pitchFamily="49" charset="0"/>
              </a:rPr>
              <a:t>endif</a:t>
            </a:r>
            <a:endParaRPr lang="en-US" altLang="en-US" sz="2400" b="1" dirty="0">
              <a:solidFill>
                <a:srgbClr val="000000"/>
              </a:solidFill>
              <a:latin typeface="Lucida Console" pitchFamily="49" charset="0"/>
            </a:endParaRPr>
          </a:p>
          <a:p>
            <a:pPr eaLnBrk="1" hangingPunct="1"/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end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6200" y="1981200"/>
            <a:ext cx="850900" cy="4301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1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2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3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4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5</a:t>
            </a:r>
          </a:p>
          <a:p>
            <a:pPr eaLnBrk="1" hangingPunct="1"/>
            <a:endParaRPr lang="en-US" altLang="en-US" sz="1050" baseline="-25000" dirty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6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7</a:t>
            </a:r>
          </a:p>
          <a:p>
            <a:pPr eaLnBrk="1" hangingPunct="1"/>
            <a:endParaRPr lang="en-US" altLang="en-US" sz="1050" dirty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8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9</a:t>
            </a:r>
          </a:p>
          <a:p>
            <a:pPr eaLnBrk="1" hangingPunct="1"/>
            <a:r>
              <a:rPr lang="en-US" altLang="en-US" sz="2400" dirty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>
                <a:solidFill>
                  <a:srgbClr val="008000"/>
                </a:solidFill>
              </a:rPr>
              <a:t>10</a:t>
            </a:r>
          </a:p>
          <a:p>
            <a:pPr eaLnBrk="1" hangingPunct="1"/>
            <a:endParaRPr lang="en-US" altLang="en-US" sz="2400" baseline="-250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76750" y="3048000"/>
            <a:ext cx="3162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800" dirty="0">
                <a:solidFill>
                  <a:srgbClr val="000000"/>
                </a:solidFill>
              </a:rPr>
              <a:t>V = {x</a:t>
            </a:r>
            <a:r>
              <a:rPr lang="en-US" altLang="en-US" sz="2800" baseline="-25000" dirty="0">
                <a:solidFill>
                  <a:srgbClr val="000000"/>
                </a:solidFill>
              </a:rPr>
              <a:t>1</a:t>
            </a:r>
            <a:r>
              <a:rPr lang="en-US" altLang="en-US" sz="2800" dirty="0">
                <a:solidFill>
                  <a:srgbClr val="000000"/>
                </a:solidFill>
              </a:rPr>
              <a:t>, …, </a:t>
            </a:r>
            <a:r>
              <a:rPr lang="en-US" altLang="en-US" sz="2800" dirty="0" err="1">
                <a:solidFill>
                  <a:srgbClr val="000000"/>
                </a:solidFill>
              </a:rPr>
              <a:t>x</a:t>
            </a:r>
            <a:r>
              <a:rPr lang="en-US" altLang="en-US" sz="2800" baseline="-25000" dirty="0" err="1">
                <a:solidFill>
                  <a:srgbClr val="000000"/>
                </a:solidFill>
              </a:rPr>
              <a:t>n</a:t>
            </a:r>
            <a:r>
              <a:rPr lang="en-US" altLang="en-US" sz="2800" dirty="0">
                <a:solidFill>
                  <a:srgbClr val="000000"/>
                </a:solidFill>
              </a:rPr>
              <a:t>, </a:t>
            </a:r>
            <a:r>
              <a:rPr lang="en-US" altLang="en-US" sz="2800" dirty="0" smtClean="0">
                <a:solidFill>
                  <a:srgbClr val="000000"/>
                </a:solidFill>
              </a:rPr>
              <a:t>pc} 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476750" y="4124325"/>
            <a:ext cx="2743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800" b="1" dirty="0" smtClean="0">
                <a:solidFill>
                  <a:srgbClr val="000000"/>
                </a:solidFill>
              </a:rPr>
              <a:t>init</a:t>
            </a:r>
            <a:r>
              <a:rPr lang="en-US" altLang="en-US" sz="2800" dirty="0" smtClean="0">
                <a:solidFill>
                  <a:srgbClr val="000000"/>
                </a:solidFill>
              </a:rPr>
              <a:t>: (pc </a:t>
            </a:r>
            <a:r>
              <a:rPr lang="en-US" altLang="en-US" sz="2800" dirty="0">
                <a:solidFill>
                  <a:srgbClr val="000000"/>
                </a:solidFill>
              </a:rPr>
              <a:t>= L</a:t>
            </a:r>
            <a:r>
              <a:rPr lang="en-US" altLang="en-US" sz="2800" baseline="-25000" dirty="0">
                <a:solidFill>
                  <a:srgbClr val="000000"/>
                </a:solidFill>
              </a:rPr>
              <a:t>1</a:t>
            </a:r>
            <a:r>
              <a:rPr lang="en-US" altLang="en-US" sz="2800" dirty="0">
                <a:solidFill>
                  <a:srgbClr val="000000"/>
                </a:solidFill>
              </a:rPr>
              <a:t>) </a:t>
            </a: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4419600" y="1685324"/>
            <a:ext cx="1695450" cy="1591276"/>
            <a:chOff x="4305300" y="3028774"/>
            <a:chExt cx="1695450" cy="1065027"/>
          </a:xfrm>
        </p:grpSpPr>
        <p:cxnSp>
          <p:nvCxnSpPr>
            <p:cNvPr id="10" name="Straight Arrow Connector 9"/>
            <p:cNvCxnSpPr>
              <a:stCxn id="11" idx="2"/>
            </p:cNvCxnSpPr>
            <p:nvPr/>
          </p:nvCxnSpPr>
          <p:spPr>
            <a:xfrm>
              <a:off x="5153025" y="3708550"/>
              <a:ext cx="600075" cy="38525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4"/>
            <p:cNvSpPr txBox="1">
              <a:spLocks noChangeArrowheads="1"/>
            </p:cNvSpPr>
            <p:nvPr/>
          </p:nvSpPr>
          <p:spPr bwMode="auto">
            <a:xfrm>
              <a:off x="4305300" y="3028774"/>
              <a:ext cx="1695450" cy="67977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altLang="en-US" sz="2000">
                  <a:solidFill>
                    <a:srgbClr val="000000"/>
                  </a:solidFill>
                </a:rPr>
                <a:t>original</a:t>
              </a:r>
            </a:p>
            <a:p>
              <a:pPr algn="ctr" eaLnBrk="1" hangingPunct="1"/>
              <a:r>
                <a:rPr lang="en-US" altLang="en-US" sz="2000">
                  <a:solidFill>
                    <a:srgbClr val="000000"/>
                  </a:solidFill>
                </a:rPr>
                <a:t>program variables</a:t>
              </a: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6229350" y="1676400"/>
            <a:ext cx="2533650" cy="1481138"/>
            <a:chOff x="6153150" y="2463800"/>
            <a:chExt cx="2533650" cy="1481138"/>
          </a:xfrm>
        </p:grpSpPr>
        <p:cxnSp>
          <p:nvCxnSpPr>
            <p:cNvPr id="13" name="Straight Arrow Connector 12"/>
            <p:cNvCxnSpPr/>
            <p:nvPr/>
          </p:nvCxnSpPr>
          <p:spPr>
            <a:xfrm flipH="1">
              <a:off x="7112000" y="3479800"/>
              <a:ext cx="307975" cy="4651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7"/>
            <p:cNvSpPr txBox="1">
              <a:spLocks noChangeArrowheads="1"/>
            </p:cNvSpPr>
            <p:nvPr/>
          </p:nvSpPr>
          <p:spPr bwMode="auto">
            <a:xfrm>
              <a:off x="6153150" y="2463800"/>
              <a:ext cx="2533650" cy="1015663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altLang="en-US" sz="2000" dirty="0">
                  <a:solidFill>
                    <a:srgbClr val="000000"/>
                  </a:solidFill>
                </a:rPr>
                <a:t>additional variable to encode program </a:t>
              </a:r>
              <a:r>
                <a:rPr lang="en-US" altLang="en-US" sz="2000" dirty="0" smtClean="0">
                  <a:solidFill>
                    <a:srgbClr val="000000"/>
                  </a:solidFill>
                </a:rPr>
                <a:t>counter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76750" y="3590925"/>
            <a:ext cx="360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dirty="0">
                <a:solidFill>
                  <a:srgbClr val="000000"/>
                </a:solidFill>
              </a:rPr>
              <a:t>D = {F, T, L</a:t>
            </a:r>
            <a:r>
              <a:rPr lang="en-US" altLang="en-US" sz="2800" baseline="-25000" dirty="0">
                <a:solidFill>
                  <a:srgbClr val="000000"/>
                </a:solidFill>
              </a:rPr>
              <a:t>1</a:t>
            </a:r>
            <a:r>
              <a:rPr lang="en-US" altLang="en-US" sz="2800" dirty="0">
                <a:solidFill>
                  <a:srgbClr val="000000"/>
                </a:solidFill>
              </a:rPr>
              <a:t>,…, L</a:t>
            </a:r>
            <a:r>
              <a:rPr lang="en-US" altLang="en-US" sz="2800" baseline="-25000" dirty="0">
                <a:solidFill>
                  <a:srgbClr val="000000"/>
                </a:solidFill>
              </a:rPr>
              <a:t>10</a:t>
            </a:r>
            <a:r>
              <a:rPr lang="en-US" altLang="en-US" sz="2800" dirty="0">
                <a:solidFill>
                  <a:srgbClr val="000000"/>
                </a:solidFill>
              </a:rPr>
              <a:t>} 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495800" y="4657725"/>
            <a:ext cx="4267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b="1" dirty="0" smtClean="0">
                <a:solidFill>
                  <a:srgbClr val="000000"/>
                </a:solidFill>
              </a:rPr>
              <a:t>trans</a:t>
            </a:r>
            <a:r>
              <a:rPr lang="en-US" altLang="en-US" sz="2800" dirty="0" smtClean="0">
                <a:solidFill>
                  <a:srgbClr val="000000"/>
                </a:solidFill>
              </a:rPr>
              <a:t>: ???</a:t>
            </a:r>
          </a:p>
          <a:p>
            <a:pPr eaLnBrk="1" hangingPunct="1"/>
            <a:r>
              <a:rPr lang="en-US" altLang="en-US" sz="2800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⇒ </a:t>
            </a:r>
            <a:r>
              <a:rPr lang="en-US" altLang="en-US" sz="2800" dirty="0" smtClean="0">
                <a:solidFill>
                  <a:srgbClr val="000000"/>
                </a:solidFill>
              </a:rPr>
              <a:t>need to encode effect</a:t>
            </a:r>
            <a:br>
              <a:rPr lang="en-US" altLang="en-US" sz="2800" dirty="0" smtClean="0">
                <a:solidFill>
                  <a:srgbClr val="000000"/>
                </a:solidFill>
              </a:rPr>
            </a:br>
            <a:r>
              <a:rPr lang="en-US" altLang="en-US" sz="2400" dirty="0" smtClean="0">
                <a:solidFill>
                  <a:srgbClr val="000000"/>
                </a:solidFill>
              </a:rPr>
              <a:t>    </a:t>
            </a:r>
            <a:r>
              <a:rPr lang="en-US" altLang="en-US" sz="2800" dirty="0" smtClean="0">
                <a:solidFill>
                  <a:srgbClr val="000000"/>
                </a:solidFill>
              </a:rPr>
              <a:t>of each statement type </a:t>
            </a:r>
            <a:endParaRPr lang="en-US" alt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106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Modeling Boolean programs</a:t>
            </a:r>
            <a:r>
              <a:rPr lang="en-US" altLang="en-US" dirty="0" smtClean="0"/>
              <a:t>: assignments</a:t>
            </a:r>
            <a:endParaRPr lang="en-US" altLang="en-US" b="1" dirty="0" smtClean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2400" y="3732213"/>
            <a:ext cx="86868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 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trans</a:t>
            </a:r>
            <a:r>
              <a:rPr lang="en-US" altLang="en-US" sz="2800" baseline="-250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:        </a:t>
            </a:r>
            <a:endParaRPr lang="en-US" altLang="en-US" sz="2800" dirty="0">
              <a:solidFill>
                <a:srgbClr val="000000"/>
              </a:solidFill>
              <a:latin typeface="+mn-lt"/>
              <a:sym typeface="Wingdings" pitchFamily="2" charset="2"/>
            </a:endParaRPr>
          </a:p>
          <a:p>
            <a:pPr eaLnBrk="1" hangingPunct="1">
              <a:spcBef>
                <a:spcPts val="600"/>
              </a:spcBef>
            </a:pPr>
            <a:r>
              <a:rPr lang="en-US" altLang="en-US" sz="28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       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pc = L</a:t>
            </a:r>
            <a:r>
              <a:rPr lang="en-US" altLang="en-US" sz="2800" baseline="-25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∧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8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i+1     		</a:t>
            </a:r>
            <a:r>
              <a:rPr lang="en-US" altLang="en-US" sz="2000" i="1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(</a:t>
            </a:r>
            <a:r>
              <a:rPr lang="en-US" altLang="en-US" sz="2000" i="1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update </a:t>
            </a:r>
            <a:r>
              <a:rPr lang="en-US" altLang="en-US" sz="2000" i="1" dirty="0" err="1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prgm</a:t>
            </a:r>
            <a:r>
              <a:rPr lang="en-US" altLang="en-US" sz="2000" i="1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 counter)</a:t>
            </a:r>
            <a:r>
              <a:rPr lang="en-US" altLang="en-US" sz="2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       ∧ </a:t>
            </a:r>
            <a:r>
              <a:rPr lang="en-US" altLang="ja-JP" sz="28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x</a:t>
            </a:r>
            <a:r>
              <a:rPr lang="en-US" altLang="ja-JP" sz="2800" baseline="-25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i</a:t>
            </a:r>
            <a:r>
              <a:rPr lang="en-US" altLang="en-US" sz="28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’ 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↔</a:t>
            </a:r>
            <a:r>
              <a:rPr lang="en-US" altLang="en-US" sz="28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ja-JP" sz="28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b(x</a:t>
            </a:r>
            <a:r>
              <a:rPr lang="en-US" altLang="ja-JP" sz="2800" baseline="-25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1</a:t>
            </a:r>
            <a:r>
              <a:rPr lang="en-US" altLang="ja-JP" sz="28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,…,</a:t>
            </a:r>
            <a:r>
              <a:rPr lang="en-US" altLang="ja-JP" sz="2800" dirty="0" err="1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x</a:t>
            </a:r>
            <a:r>
              <a:rPr lang="en-US" altLang="ja-JP" sz="28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n</a:t>
            </a:r>
            <a:r>
              <a:rPr lang="en-US" altLang="ja-JP" sz="28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)           </a:t>
            </a: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		</a:t>
            </a:r>
            <a:r>
              <a:rPr lang="en-US" altLang="en-US" sz="2000" i="1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(</a:t>
            </a:r>
            <a:r>
              <a:rPr lang="en-US" altLang="en-US" sz="2000" i="1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update </a:t>
            </a:r>
            <a:r>
              <a:rPr lang="en-US" altLang="en-US" sz="2000" i="1" dirty="0" err="1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var</a:t>
            </a:r>
            <a:r>
              <a:rPr lang="en-US" altLang="en-US" sz="2000" i="1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 x</a:t>
            </a:r>
            <a:r>
              <a:rPr lang="en-US" altLang="en-US" sz="2000" i="1" baseline="-250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i </a:t>
            </a:r>
            <a:r>
              <a:rPr lang="en-US" altLang="en-US" sz="2000" i="1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)</a:t>
            </a:r>
            <a:endParaRPr lang="en-US" altLang="ja-JP" sz="2000" i="1" dirty="0">
              <a:solidFill>
                <a:srgbClr val="000000"/>
              </a:solidFill>
              <a:latin typeface="+mn-lt"/>
              <a:ea typeface="MS Gothic" pitchFamily="49" charset="-128"/>
              <a:sym typeface="Wingdings" pitchFamily="2" charset="2"/>
            </a:endParaRPr>
          </a:p>
          <a:p>
            <a:pPr eaLnBrk="1" hangingPunct="1">
              <a:spcBef>
                <a:spcPts val="0"/>
              </a:spcBef>
            </a:pPr>
            <a:r>
              <a:rPr lang="en-US" altLang="ja-JP" sz="36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    </a:t>
            </a:r>
            <a:r>
              <a:rPr lang="en-US" altLang="ja-JP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∧ </a:t>
            </a:r>
            <a:r>
              <a:rPr lang="en-US" altLang="ja-JP" sz="3600" b="1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∧</a:t>
            </a:r>
            <a:r>
              <a:rPr lang="en-US" altLang="ja-JP" sz="2400" baseline="-25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j=1..n </a:t>
            </a:r>
            <a:r>
              <a:rPr lang="en-US" altLang="ja-JP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(</a:t>
            </a:r>
            <a:r>
              <a:rPr lang="en-US" altLang="ja-JP" sz="24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x</a:t>
            </a:r>
            <a:r>
              <a:rPr lang="en-US" altLang="ja-JP" sz="24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j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’ </a:t>
            </a:r>
            <a:r>
              <a:rPr lang="en-US" altLang="en-US" sz="20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=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x</a:t>
            </a:r>
            <a:r>
              <a:rPr lang="en-US" altLang="ja-JP" sz="24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j</a:t>
            </a:r>
            <a:r>
              <a:rPr lang="en-US" altLang="ja-JP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)                 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		</a:t>
            </a:r>
            <a:r>
              <a:rPr lang="en-US" altLang="ja-JP" sz="2000" i="1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(</a:t>
            </a:r>
            <a:r>
              <a:rPr lang="en-US" altLang="ja-JP" sz="2000" i="1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copy all </a:t>
            </a:r>
            <a:r>
              <a:rPr lang="en-US" altLang="ja-JP" sz="2000" i="1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other </a:t>
            </a:r>
            <a:r>
              <a:rPr lang="en-US" altLang="ja-JP" sz="2000" i="1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vars</a:t>
            </a:r>
            <a:r>
              <a:rPr lang="en-US" altLang="ja-JP" sz="2000" i="1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)</a:t>
            </a:r>
          </a:p>
          <a:p>
            <a:pPr eaLnBrk="1" hangingPunct="1"/>
            <a:r>
              <a:rPr lang="en-US" altLang="ja-JP" baseline="-25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                       </a:t>
            </a:r>
            <a:r>
              <a:rPr lang="en-US" altLang="ja-JP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r>
              <a:rPr lang="en-US" altLang="ja-JP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 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j</a:t>
            </a:r>
            <a:r>
              <a:rPr lang="en-US" altLang="ja-JP" sz="24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≠i</a:t>
            </a:r>
            <a:endParaRPr lang="en-US" altLang="en-US" sz="2000" baseline="-25000" dirty="0">
              <a:solidFill>
                <a:srgbClr val="000000"/>
              </a:solidFill>
              <a:latin typeface="+mn-lt"/>
              <a:ea typeface="MS Gothic" pitchFamily="49" charset="-128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2552700" y="1603375"/>
            <a:ext cx="3086100" cy="830997"/>
          </a:xfrm>
          <a:prstGeom prst="rect">
            <a:avLst/>
          </a:prstGeom>
          <a:solidFill>
            <a:schemeClr val="bg2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altLang="en-US" sz="2400" b="1" baseline="-25000" dirty="0">
                <a:solidFill>
                  <a:srgbClr val="000000"/>
                </a:solidFill>
                <a:latin typeface="Lucida Console" pitchFamily="49" charset="0"/>
              </a:rPr>
              <a:t>i</a:t>
            </a:r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= b</a:t>
            </a:r>
            <a:r>
              <a:rPr lang="en-US" altLang="ja-JP" sz="2400" b="1" dirty="0" smtClean="0">
                <a:solidFill>
                  <a:srgbClr val="000000"/>
                </a:solidFill>
                <a:latin typeface="Lucida Console" pitchFamily="49" charset="0"/>
                <a:sym typeface="Wingdings" pitchFamily="2" charset="2"/>
              </a:rPr>
              <a:t>(x</a:t>
            </a:r>
            <a:r>
              <a:rPr lang="en-US" altLang="ja-JP" sz="2400" b="1" baseline="-250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altLang="ja-JP" sz="2400" b="1" dirty="0">
                <a:solidFill>
                  <a:srgbClr val="000000"/>
                </a:solidFill>
                <a:latin typeface="Lucida Console" pitchFamily="49" charset="0"/>
                <a:sym typeface="Wingdings" pitchFamily="2" charset="2"/>
              </a:rPr>
              <a:t>,…,x</a:t>
            </a:r>
            <a:r>
              <a:rPr lang="en-US" altLang="ja-JP" sz="2400" b="1" baseline="-25000" dirty="0">
                <a:solidFill>
                  <a:srgbClr val="000000"/>
                </a:solidFill>
                <a:latin typeface="Lucida Console" pitchFamily="49" charset="0"/>
              </a:rPr>
              <a:t>n</a:t>
            </a:r>
            <a:r>
              <a:rPr lang="en-US" altLang="ja-JP" sz="2400" b="1" dirty="0">
                <a:solidFill>
                  <a:srgbClr val="000000"/>
                </a:solidFill>
                <a:latin typeface="Lucida Console" pitchFamily="49" charset="0"/>
                <a:sym typeface="Wingdings" pitchFamily="2" charset="2"/>
              </a:rPr>
              <a:t>)</a:t>
            </a:r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;</a:t>
            </a:r>
          </a:p>
          <a:p>
            <a:r>
              <a:rPr lang="en-US" altLang="en-US" sz="2400" b="1" dirty="0">
                <a:solidFill>
                  <a:srgbClr val="000000"/>
                </a:solidFill>
                <a:latin typeface="Lucida Console" pitchFamily="49" charset="0"/>
              </a:rPr>
              <a:t>...</a:t>
            </a: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1981200" y="1600200"/>
            <a:ext cx="66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i</a:t>
            </a:r>
            <a:endParaRPr lang="en-US" altLang="en-US" sz="2400" baseline="-25000" dirty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i+1</a:t>
            </a:r>
            <a:endParaRPr lang="en-US" altLang="en-US" sz="2400" baseline="-25000" dirty="0">
              <a:solidFill>
                <a:srgbClr val="008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5410200" y="1828800"/>
            <a:ext cx="1066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6489699" y="1633686"/>
            <a:ext cx="2076451" cy="101585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000">
                <a:solidFill>
                  <a:srgbClr val="000000"/>
                </a:solidFill>
              </a:rPr>
              <a:t>b is a Boolean formula over the program vars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868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Modeling Boolean programs</a:t>
            </a:r>
            <a:r>
              <a:rPr lang="en-US" altLang="en-US" dirty="0" smtClean="0"/>
              <a:t>: conditionals</a:t>
            </a:r>
            <a:endParaRPr lang="en-US" altLang="en-US" b="1" dirty="0" smtClean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5800" y="3966389"/>
            <a:ext cx="89916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4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 </a:t>
            </a:r>
            <a:r>
              <a:rPr lang="en-US" altLang="en-US" sz="2400" b="1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trans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:        </a:t>
            </a:r>
            <a:endParaRPr lang="en-US" altLang="en-US" sz="2400" dirty="0">
              <a:solidFill>
                <a:srgbClr val="000000"/>
              </a:solidFill>
              <a:latin typeface="+mn-lt"/>
              <a:sym typeface="Wingdings" pitchFamily="2" charset="2"/>
            </a:endParaRPr>
          </a:p>
          <a:p>
            <a:pPr eaLnBrk="1" hangingPunct="1">
              <a:spcBef>
                <a:spcPts val="600"/>
              </a:spcBef>
              <a:tabLst>
                <a:tab pos="5916613" algn="l"/>
              </a:tabLst>
            </a:pPr>
            <a:r>
              <a:rPr lang="en-US" altLang="en-US" sz="24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 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(        pc = L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∧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i+1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   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b(x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1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,…,</a:t>
            </a:r>
            <a:r>
              <a:rPr lang="en-US" altLang="ja-JP" sz="2400" dirty="0" err="1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x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n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)	</a:t>
            </a:r>
            <a:r>
              <a:rPr lang="en-US" altLang="en-US" sz="1600" i="1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(</a:t>
            </a:r>
            <a:r>
              <a:rPr lang="en-US" altLang="en-US" sz="1600" i="1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update </a:t>
            </a:r>
            <a:r>
              <a:rPr lang="en-US" altLang="en-US" sz="1600" i="1" dirty="0" err="1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prgm</a:t>
            </a:r>
            <a:r>
              <a:rPr lang="en-US" altLang="en-US" sz="1600" i="1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 counter)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endParaRPr lang="en-US" altLang="en-US" dirty="0">
              <a:solidFill>
                <a:srgbClr val="000000"/>
              </a:solidFill>
              <a:latin typeface="+mn-lt"/>
              <a:ea typeface="MS Gothic" pitchFamily="49" charset="-128"/>
            </a:endParaRPr>
          </a:p>
          <a:p>
            <a:pPr>
              <a:spcBef>
                <a:spcPts val="600"/>
              </a:spcBef>
            </a:pP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        </a:t>
            </a:r>
            <a:r>
              <a:rPr lang="en-US" altLang="en-US" sz="2400" kern="0" dirty="0" smtClean="0">
                <a:solidFill>
                  <a:srgbClr val="000000"/>
                </a:solidFill>
                <a:latin typeface="+mn-lt"/>
                <a:ea typeface="MS Gothic" pitchFamily="49" charset="-128"/>
                <a:cs typeface="Arial"/>
              </a:rPr>
              <a:t>∨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pc = L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j+1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¬ 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b(x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1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,…,</a:t>
            </a:r>
            <a:r>
              <a:rPr lang="en-US" altLang="ja-JP" sz="2400" dirty="0" err="1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x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n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)</a:t>
            </a:r>
            <a:endParaRPr lang="en-US" altLang="ja-JP" i="1" dirty="0" smtClean="0">
              <a:solidFill>
                <a:srgbClr val="000000"/>
              </a:solidFill>
              <a:latin typeface="+mn-lt"/>
              <a:ea typeface="MS Gothic" pitchFamily="49" charset="-128"/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        </a:t>
            </a:r>
            <a:r>
              <a:rPr lang="en-US" altLang="en-US" sz="2400" kern="0" dirty="0" smtClean="0">
                <a:solidFill>
                  <a:srgbClr val="000000"/>
                </a:solidFill>
                <a:latin typeface="+mn-lt"/>
                <a:ea typeface="MS Gothic" pitchFamily="49" charset="-128"/>
                <a:cs typeface="Arial"/>
              </a:rPr>
              <a:t>∨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pc = </a:t>
            </a:r>
            <a:r>
              <a:rPr lang="en-US" altLang="en-US" sz="24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L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j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k+1</a:t>
            </a:r>
            <a:endParaRPr lang="en-US" altLang="ja-JP" sz="2400" dirty="0" smtClean="0">
              <a:solidFill>
                <a:srgbClr val="000000"/>
              </a:solidFill>
              <a:latin typeface="+mn-lt"/>
              <a:ea typeface="MS Gothic" pitchFamily="49" charset="-128"/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        </a:t>
            </a:r>
            <a:r>
              <a:rPr lang="en-US" altLang="en-US" sz="2400" kern="0" dirty="0" smtClean="0">
                <a:solidFill>
                  <a:srgbClr val="000000"/>
                </a:solidFill>
                <a:latin typeface="+mn-lt"/>
                <a:ea typeface="MS Gothic" pitchFamily="49" charset="-128"/>
                <a:cs typeface="Arial"/>
              </a:rPr>
              <a:t>∨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pc = </a:t>
            </a:r>
            <a:r>
              <a:rPr lang="en-US" altLang="en-US" sz="24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L</a:t>
            </a:r>
            <a:r>
              <a:rPr lang="en-US" altLang="en-US" sz="2400" baseline="-250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k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4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k+1</a:t>
            </a:r>
            <a:endParaRPr lang="en-US" altLang="ja-JP" i="1" dirty="0">
              <a:solidFill>
                <a:srgbClr val="000000"/>
              </a:solidFill>
              <a:latin typeface="+mn-lt"/>
              <a:ea typeface="MS Gothic" pitchFamily="49" charset="-128"/>
              <a:sym typeface="Wingdings" pitchFamily="2" charset="2"/>
            </a:endParaRPr>
          </a:p>
          <a:p>
            <a:pPr>
              <a:spcBef>
                <a:spcPts val="0"/>
              </a:spcBef>
              <a:tabLst>
                <a:tab pos="5916613" algn="l"/>
              </a:tabLst>
            </a:pPr>
            <a:r>
              <a:rPr lang="en-US" altLang="ja-JP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) 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∧ </a:t>
            </a:r>
            <a:r>
              <a:rPr lang="en-US" altLang="ja-JP" sz="3200" b="1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∧</a:t>
            </a:r>
            <a:r>
              <a:rPr lang="en-US" altLang="ja-JP" sz="2000" baseline="-25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j=1..n </a:t>
            </a:r>
            <a:r>
              <a:rPr lang="en-US" altLang="ja-JP" sz="2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(</a:t>
            </a:r>
            <a:r>
              <a:rPr lang="en-US" altLang="ja-JP" sz="2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x</a:t>
            </a:r>
            <a:r>
              <a:rPr lang="en-US" altLang="ja-JP" sz="20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j</a:t>
            </a:r>
            <a:r>
              <a:rPr lang="en-US" altLang="en-US" sz="20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’ </a:t>
            </a:r>
            <a:r>
              <a:rPr lang="en-US" altLang="en-US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=</a:t>
            </a:r>
            <a:r>
              <a:rPr lang="en-US" altLang="en-US" sz="20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ja-JP" sz="2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x</a:t>
            </a:r>
            <a:r>
              <a:rPr lang="en-US" altLang="ja-JP" sz="20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j</a:t>
            </a:r>
            <a:r>
              <a:rPr lang="en-US" altLang="ja-JP" sz="2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)                 </a:t>
            </a:r>
            <a:r>
              <a:rPr lang="en-US" altLang="ja-JP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	  </a:t>
            </a:r>
            <a:r>
              <a:rPr lang="en-US" altLang="ja-JP" i="1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(</a:t>
            </a:r>
            <a:r>
              <a:rPr lang="en-US" altLang="ja-JP" i="1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copy all </a:t>
            </a:r>
            <a:r>
              <a:rPr lang="en-US" altLang="ja-JP" i="1" dirty="0" err="1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vars</a:t>
            </a:r>
            <a:r>
              <a:rPr lang="en-US" altLang="ja-JP" i="1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)</a:t>
            </a:r>
            <a:endParaRPr lang="en-US" altLang="ja-JP" i="1" dirty="0">
              <a:solidFill>
                <a:srgbClr val="000000"/>
              </a:solidFill>
              <a:latin typeface="+mn-lt"/>
              <a:ea typeface="MS Gothic" pitchFamily="49" charset="-128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2552700" y="1603375"/>
            <a:ext cx="4229100" cy="2308324"/>
          </a:xfrm>
          <a:prstGeom prst="rect">
            <a:avLst/>
          </a:prstGeom>
          <a:solidFill>
            <a:schemeClr val="bg2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if(b(x</a:t>
            </a:r>
            <a:r>
              <a:rPr lang="en-GB" altLang="en-US" sz="2400" b="1" baseline="-250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,…,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GB" altLang="en-US" sz="2400" b="1" baseline="-25000" dirty="0" err="1" smtClean="0">
                <a:solidFill>
                  <a:srgbClr val="000000"/>
                </a:solidFill>
                <a:latin typeface="Lucida Console" pitchFamily="49" charset="0"/>
              </a:rPr>
              <a:t>n</a:t>
            </a:r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)) then</a:t>
            </a:r>
          </a:p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GB" altLang="en-US" sz="2400" b="1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GB" altLang="en-US" sz="2400" dirty="0" smtClean="0">
                <a:solidFill>
                  <a:srgbClr val="000000"/>
                </a:solidFill>
                <a:latin typeface="+mn-lt"/>
              </a:rPr>
              <a:t>then-statement</a:t>
            </a:r>
            <a:r>
              <a:rPr lang="en-GB" altLang="en-US" sz="2400" b="1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〉</a:t>
            </a:r>
            <a:endParaRPr lang="en-GB" altLang="en-US" sz="2400" dirty="0" smtClean="0">
              <a:solidFill>
                <a:srgbClr val="000000"/>
              </a:solidFill>
              <a:latin typeface="+mn-lt"/>
            </a:endParaRPr>
          </a:p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</a:p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GB" altLang="en-US" sz="2400" b="1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GB" altLang="en-US" sz="2400" dirty="0" smtClean="0">
                <a:solidFill>
                  <a:srgbClr val="000000"/>
                </a:solidFill>
              </a:rPr>
              <a:t>else-statement</a:t>
            </a:r>
            <a:r>
              <a:rPr lang="en-GB" altLang="en-US" sz="2400" b="1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〉</a:t>
            </a:r>
            <a:endParaRPr lang="en-GB" altLang="en-US" sz="2400" b="1" dirty="0" smtClean="0">
              <a:solidFill>
                <a:srgbClr val="000000"/>
              </a:solidFill>
              <a:latin typeface="Lucida Console" pitchFamily="49" charset="0"/>
            </a:endParaRPr>
          </a:p>
          <a:p>
            <a:r>
              <a:rPr lang="en-GB" alt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endif</a:t>
            </a:r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</a:p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1828800" y="1600200"/>
            <a:ext cx="812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i</a:t>
            </a:r>
          </a:p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i+1</a:t>
            </a:r>
          </a:p>
          <a:p>
            <a:pPr eaLnBrk="1" hangingPunct="1"/>
            <a:r>
              <a:rPr lang="en-US" altLang="en-US" sz="2400" dirty="0" err="1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err="1" smtClean="0">
                <a:solidFill>
                  <a:srgbClr val="008000"/>
                </a:solidFill>
              </a:rPr>
              <a:t>j</a:t>
            </a:r>
            <a:endParaRPr lang="en-US" altLang="en-US" sz="2400" baseline="-2500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j+1</a:t>
            </a:r>
            <a:endParaRPr lang="en-US" altLang="en-US" sz="240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 err="1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err="1" smtClean="0">
                <a:solidFill>
                  <a:srgbClr val="008000"/>
                </a:solidFill>
              </a:rPr>
              <a:t>k</a:t>
            </a:r>
            <a:endParaRPr lang="en-US" altLang="en-US" sz="2400" baseline="-25000" dirty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k+1</a:t>
            </a:r>
          </a:p>
          <a:p>
            <a:pPr eaLnBrk="1" hangingPunct="1"/>
            <a:endParaRPr lang="en-US" altLang="en-US" sz="2400" baseline="-25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868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Modeling Boolean programs</a:t>
            </a:r>
            <a:r>
              <a:rPr lang="en-US" altLang="en-US" dirty="0" smtClean="0"/>
              <a:t>: loops</a:t>
            </a:r>
            <a:endParaRPr lang="en-US" altLang="en-US" b="1" dirty="0" smtClean="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52400" y="3732213"/>
            <a:ext cx="8991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 </a:t>
            </a:r>
            <a:r>
              <a:rPr lang="en-US" altLang="en-US" sz="2800" b="1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trans</a:t>
            </a:r>
            <a:r>
              <a:rPr lang="en-US" altLang="en-US" sz="2800" baseline="-250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:        </a:t>
            </a:r>
            <a:endParaRPr lang="en-US" altLang="en-US" sz="2800" dirty="0">
              <a:solidFill>
                <a:srgbClr val="000000"/>
              </a:solidFill>
              <a:latin typeface="+mn-lt"/>
              <a:sym typeface="Wingdings" pitchFamily="2" charset="2"/>
            </a:endParaRPr>
          </a:p>
          <a:p>
            <a:pPr eaLnBrk="1" hangingPunct="1">
              <a:spcBef>
                <a:spcPts val="600"/>
              </a:spcBef>
              <a:tabLst>
                <a:tab pos="5916613" algn="l"/>
              </a:tabLst>
            </a:pPr>
            <a:r>
              <a:rPr lang="en-US" altLang="en-US" sz="2800" dirty="0">
                <a:solidFill>
                  <a:srgbClr val="000000"/>
                </a:solidFill>
                <a:latin typeface="+mn-lt"/>
                <a:sym typeface="Wingdings" pitchFamily="2" charset="2"/>
              </a:rPr>
              <a:t>  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(    pc = L</a:t>
            </a:r>
            <a:r>
              <a:rPr lang="en-US" altLang="en-US" sz="2800" baseline="-25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∧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8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i+1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   </a:t>
            </a: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b(x</a:t>
            </a:r>
            <a:r>
              <a:rPr lang="en-US" altLang="ja-JP" sz="28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1</a:t>
            </a: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,…,</a:t>
            </a:r>
            <a:r>
              <a:rPr lang="en-US" altLang="ja-JP" sz="2800" dirty="0" err="1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x</a:t>
            </a:r>
            <a:r>
              <a:rPr lang="en-US" altLang="ja-JP" sz="2800" baseline="-25000" dirty="0" err="1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n</a:t>
            </a: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)	  	</a:t>
            </a:r>
            <a:r>
              <a:rPr lang="en-US" altLang="en-US" sz="2000" i="1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(enter body)</a:t>
            </a:r>
            <a:r>
              <a:rPr lang="en-US" altLang="en-US" sz="2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</a:t>
            </a:r>
            <a:endParaRPr lang="en-US" altLang="en-US" sz="2000" dirty="0">
              <a:solidFill>
                <a:srgbClr val="000000"/>
              </a:solidFill>
              <a:latin typeface="+mn-lt"/>
              <a:ea typeface="MS Gothic" pitchFamily="49" charset="-128"/>
            </a:endParaRPr>
          </a:p>
          <a:p>
            <a:pPr>
              <a:spcBef>
                <a:spcPts val="600"/>
              </a:spcBef>
            </a:pP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    </a:t>
            </a:r>
            <a:r>
              <a:rPr lang="en-US" altLang="en-US" sz="2800" kern="0" dirty="0" smtClean="0">
                <a:solidFill>
                  <a:srgbClr val="000000"/>
                </a:solidFill>
                <a:latin typeface="+mn-lt"/>
                <a:ea typeface="MS Gothic" pitchFamily="49" charset="-128"/>
                <a:cs typeface="Arial"/>
              </a:rPr>
              <a:t>∨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pc = L</a:t>
            </a:r>
            <a:r>
              <a:rPr lang="en-US" altLang="en-US" sz="2800" baseline="-250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i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8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j+1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¬ </a:t>
            </a: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b(x</a:t>
            </a:r>
            <a:r>
              <a:rPr lang="en-US" altLang="ja-JP" sz="28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1</a:t>
            </a: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,…,</a:t>
            </a:r>
            <a:r>
              <a:rPr lang="en-US" altLang="ja-JP" sz="2800" dirty="0" err="1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x</a:t>
            </a:r>
            <a:r>
              <a:rPr lang="en-US" altLang="ja-JP" sz="2800" baseline="-25000" dirty="0" err="1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n</a:t>
            </a: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)	            </a:t>
            </a:r>
            <a:r>
              <a:rPr lang="en-US" altLang="en-US" sz="2000" i="1" dirty="0" smtClean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(exit loop)</a:t>
            </a:r>
            <a:r>
              <a:rPr lang="en-US" altLang="en-US" sz="2000" dirty="0" smtClean="0">
                <a:solidFill>
                  <a:srgbClr val="000000"/>
                </a:solidFill>
                <a:ea typeface="MS Gothic" pitchFamily="49" charset="-128"/>
              </a:rPr>
              <a:t> </a:t>
            </a:r>
            <a:endParaRPr lang="en-US" altLang="ja-JP" sz="2000" i="1" dirty="0" smtClean="0">
              <a:solidFill>
                <a:srgbClr val="000000"/>
              </a:solidFill>
              <a:latin typeface="+mn-lt"/>
              <a:ea typeface="MS Gothic" pitchFamily="49" charset="-128"/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    </a:t>
            </a:r>
            <a:r>
              <a:rPr lang="en-US" altLang="en-US" sz="2800" kern="0" dirty="0" smtClean="0">
                <a:solidFill>
                  <a:srgbClr val="000000"/>
                </a:solidFill>
                <a:latin typeface="+mn-lt"/>
                <a:ea typeface="MS Gothic" pitchFamily="49" charset="-128"/>
                <a:cs typeface="Arial"/>
              </a:rPr>
              <a:t>∨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pc = </a:t>
            </a:r>
            <a:r>
              <a:rPr lang="en-US" altLang="en-US" sz="28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L</a:t>
            </a:r>
            <a:r>
              <a:rPr lang="en-US" altLang="en-US" sz="2800" baseline="-25000" dirty="0" err="1" smtClean="0">
                <a:solidFill>
                  <a:srgbClr val="000000"/>
                </a:solidFill>
                <a:latin typeface="+mn-lt"/>
                <a:sym typeface="Wingdings" pitchFamily="2" charset="2"/>
              </a:rPr>
              <a:t>j</a:t>
            </a:r>
            <a:r>
              <a:rPr lang="en-US" altLang="en-US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∧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pc’ = L</a:t>
            </a:r>
            <a:r>
              <a:rPr lang="en-US" altLang="en-US" sz="2800" baseline="-25000" dirty="0" smtClean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i 				               </a:t>
            </a:r>
            <a:r>
              <a:rPr lang="en-US" altLang="en-US" sz="2000" i="1" dirty="0" smtClean="0">
                <a:solidFill>
                  <a:srgbClr val="000000"/>
                </a:solidFill>
                <a:latin typeface="Arial"/>
                <a:ea typeface="MS Gothic" pitchFamily="49" charset="-128"/>
                <a:sym typeface="Wingdings" pitchFamily="2" charset="2"/>
              </a:rPr>
              <a:t>(back to loop head)</a:t>
            </a:r>
            <a:r>
              <a:rPr lang="en-US" altLang="en-US" sz="2000" dirty="0" smtClean="0">
                <a:solidFill>
                  <a:srgbClr val="000000"/>
                </a:solidFill>
                <a:latin typeface="Arial"/>
                <a:ea typeface="MS Gothic" pitchFamily="49" charset="-128"/>
              </a:rPr>
              <a:t> </a:t>
            </a:r>
            <a:endParaRPr lang="en-US" altLang="ja-JP" sz="2800" dirty="0" smtClean="0">
              <a:solidFill>
                <a:srgbClr val="000000"/>
              </a:solidFill>
              <a:latin typeface="+mn-lt"/>
              <a:ea typeface="MS Gothic" pitchFamily="49" charset="-128"/>
              <a:sym typeface="Wingdings" pitchFamily="2" charset="2"/>
            </a:endParaRPr>
          </a:p>
          <a:p>
            <a:pPr>
              <a:spcBef>
                <a:spcPts val="600"/>
              </a:spcBef>
              <a:tabLst>
                <a:tab pos="6013450" algn="l"/>
              </a:tabLst>
            </a:pPr>
            <a:r>
              <a:rPr lang="en-US" altLang="ja-JP" sz="28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   ) </a:t>
            </a:r>
            <a:r>
              <a:rPr lang="en-US" altLang="en-US" sz="28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∧ </a:t>
            </a:r>
            <a:r>
              <a:rPr lang="en-US" altLang="ja-JP" sz="3600" b="1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∧</a:t>
            </a:r>
            <a:r>
              <a:rPr lang="en-US" altLang="ja-JP" sz="2400" baseline="-250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j=1..n </a:t>
            </a:r>
            <a:r>
              <a:rPr lang="en-US" altLang="ja-JP" sz="2400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(</a:t>
            </a:r>
            <a:r>
              <a:rPr lang="en-US" altLang="ja-JP" sz="24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x</a:t>
            </a:r>
            <a:r>
              <a:rPr lang="en-US" altLang="ja-JP" sz="24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j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’ </a:t>
            </a:r>
            <a:r>
              <a:rPr lang="en-US" altLang="en-US" sz="20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=</a:t>
            </a:r>
            <a:r>
              <a:rPr lang="en-US" altLang="en-US" sz="2400" dirty="0">
                <a:solidFill>
                  <a:srgbClr val="000000"/>
                </a:solidFill>
                <a:latin typeface="+mn-lt"/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ja-JP" sz="24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x</a:t>
            </a:r>
            <a:r>
              <a:rPr lang="en-US" altLang="ja-JP" sz="2400" baseline="-25000" dirty="0" err="1">
                <a:solidFill>
                  <a:srgbClr val="000000"/>
                </a:solidFill>
                <a:latin typeface="+mn-lt"/>
                <a:ea typeface="MS Gothic" pitchFamily="49" charset="-128"/>
              </a:rPr>
              <a:t>j</a:t>
            </a:r>
            <a:r>
              <a:rPr lang="en-US" altLang="ja-JP" sz="2400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)	  	        </a:t>
            </a:r>
            <a:r>
              <a:rPr lang="en-US" altLang="ja-JP" sz="2000" i="1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(</a:t>
            </a:r>
            <a:r>
              <a:rPr lang="en-US" altLang="ja-JP" sz="2000" i="1" dirty="0">
                <a:solidFill>
                  <a:srgbClr val="000000"/>
                </a:solidFill>
                <a:latin typeface="+mn-lt"/>
                <a:ea typeface="MS Gothic" pitchFamily="49" charset="-128"/>
              </a:rPr>
              <a:t>copy all </a:t>
            </a:r>
            <a:r>
              <a:rPr lang="en-US" altLang="ja-JP" sz="2000" i="1" dirty="0" err="1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vars</a:t>
            </a:r>
            <a:r>
              <a:rPr lang="en-US" altLang="ja-JP" sz="2000" i="1" dirty="0" smtClean="0">
                <a:solidFill>
                  <a:srgbClr val="000000"/>
                </a:solidFill>
                <a:latin typeface="+mn-lt"/>
                <a:ea typeface="MS Gothic" pitchFamily="49" charset="-128"/>
              </a:rPr>
              <a:t>)</a:t>
            </a:r>
            <a:endParaRPr lang="en-US" altLang="ja-JP" sz="2000" i="1" dirty="0">
              <a:solidFill>
                <a:srgbClr val="000000"/>
              </a:solidFill>
              <a:latin typeface="+mn-lt"/>
              <a:ea typeface="MS Gothic" pitchFamily="49" charset="-128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2552700" y="1603375"/>
            <a:ext cx="4229100" cy="1569660"/>
          </a:xfrm>
          <a:prstGeom prst="rect">
            <a:avLst/>
          </a:prstGeom>
          <a:solidFill>
            <a:schemeClr val="bg2">
              <a:alpha val="3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while(b(x</a:t>
            </a:r>
            <a:r>
              <a:rPr lang="en-GB" altLang="en-US" sz="2400" b="1" baseline="-250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,…,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GB" altLang="en-US" sz="2400" b="1" baseline="-25000" dirty="0" err="1" smtClean="0">
                <a:solidFill>
                  <a:srgbClr val="000000"/>
                </a:solidFill>
                <a:latin typeface="Lucida Console" pitchFamily="49" charset="0"/>
              </a:rPr>
              <a:t>n</a:t>
            </a:r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)) do</a:t>
            </a:r>
          </a:p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GB" altLang="en-US" sz="2400" b="1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〈</a:t>
            </a:r>
            <a:r>
              <a:rPr lang="en-GB" altLang="en-US" sz="2400" dirty="0" smtClean="0">
                <a:solidFill>
                  <a:srgbClr val="000000"/>
                </a:solidFill>
                <a:latin typeface="+mn-lt"/>
              </a:rPr>
              <a:t>body-statement</a:t>
            </a:r>
            <a:r>
              <a:rPr lang="en-GB" altLang="en-US" sz="2400" b="1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〉</a:t>
            </a:r>
            <a:endParaRPr lang="en-GB" altLang="en-US" sz="2400" dirty="0" smtClean="0">
              <a:solidFill>
                <a:srgbClr val="000000"/>
              </a:solidFill>
              <a:latin typeface="+mn-lt"/>
            </a:endParaRPr>
          </a:p>
          <a:p>
            <a:r>
              <a:rPr lang="en-GB" altLang="en-US" sz="2400" b="1" dirty="0" err="1" smtClean="0">
                <a:solidFill>
                  <a:srgbClr val="000000"/>
                </a:solidFill>
                <a:latin typeface="Lucida Console" pitchFamily="49" charset="0"/>
              </a:rPr>
              <a:t>endwhile</a:t>
            </a:r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</a:p>
          <a:p>
            <a:r>
              <a:rPr lang="en-GB" altLang="en-US" sz="2400" b="1" dirty="0" smtClean="0">
                <a:solidFill>
                  <a:srgbClr val="000000"/>
                </a:solidFill>
                <a:latin typeface="Lucida Console" pitchFamily="49" charset="0"/>
              </a:rPr>
              <a:t>...</a:t>
            </a: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1828800" y="1600200"/>
            <a:ext cx="812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i</a:t>
            </a:r>
          </a:p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i+1</a:t>
            </a:r>
          </a:p>
          <a:p>
            <a:pPr eaLnBrk="1" hangingPunct="1"/>
            <a:r>
              <a:rPr lang="en-US" altLang="en-US" sz="2400" dirty="0" err="1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err="1" smtClean="0">
                <a:solidFill>
                  <a:srgbClr val="008000"/>
                </a:solidFill>
              </a:rPr>
              <a:t>j</a:t>
            </a:r>
            <a:endParaRPr lang="en-US" altLang="en-US" sz="2400" baseline="-2500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en-US" altLang="en-US" sz="2400" dirty="0" smtClean="0">
                <a:solidFill>
                  <a:srgbClr val="008000"/>
                </a:solidFill>
              </a:rPr>
              <a:t>L</a:t>
            </a:r>
            <a:r>
              <a:rPr lang="en-US" altLang="en-US" sz="2400" baseline="-25000" dirty="0" smtClean="0">
                <a:solidFill>
                  <a:srgbClr val="008000"/>
                </a:solidFill>
              </a:rPr>
              <a:t>j+1</a:t>
            </a:r>
            <a:endParaRPr lang="en-US" altLang="en-US" sz="2400" dirty="0" smtClean="0">
              <a:solidFill>
                <a:srgbClr val="008000"/>
              </a:solidFill>
            </a:endParaRPr>
          </a:p>
          <a:p>
            <a:pPr eaLnBrk="1" hangingPunct="1"/>
            <a:endParaRPr lang="en-US" altLang="en-US" sz="2400" baseline="-25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="" xmlns:a16="http://schemas.microsoft.com/office/drawing/2014/main" id="{89EFC34C-072A-4886-8E3B-BFA3031B6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pt-BR" dirty="0"/>
              <a:t>Testing/</a:t>
            </a:r>
            <a:r>
              <a:rPr lang="en-US" altLang="pt-BR" dirty="0" smtClean="0"/>
              <a:t>Simulation </a:t>
            </a:r>
            <a:r>
              <a:rPr lang="en-US" altLang="pt-BR" dirty="0" err="1" smtClean="0"/>
              <a:t>vs</a:t>
            </a:r>
            <a:r>
              <a:rPr lang="en-US" altLang="pt-BR" dirty="0"/>
              <a:t> Model Checking</a:t>
            </a:r>
            <a:endParaRPr lang="pt-BR" altLang="pt-BR" dirty="0"/>
          </a:p>
        </p:txBody>
      </p:sp>
      <p:sp>
        <p:nvSpPr>
          <p:cNvPr id="9219" name="Content Placeholder 79">
            <a:extLst>
              <a:ext uri="{FF2B5EF4-FFF2-40B4-BE49-F238E27FC236}">
                <a16:creationId xmlns="" xmlns:a16="http://schemas.microsoft.com/office/drawing/2014/main" id="{1D42D9F4-1933-4019-95C6-A62B27EB8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3736975"/>
            <a:ext cx="8426450" cy="2465388"/>
          </a:xfrm>
        </p:spPr>
        <p:txBody>
          <a:bodyPr/>
          <a:lstStyle/>
          <a:p>
            <a:pPr eaLnBrk="1" hangingPunct="1"/>
            <a:r>
              <a:rPr lang="en-US" altLang="pt-BR" dirty="0"/>
              <a:t>Checks some of the system </a:t>
            </a:r>
            <a:r>
              <a:rPr lang="en-US" altLang="pt-BR" dirty="0" smtClean="0"/>
              <a:t>executions</a:t>
            </a:r>
            <a:endParaRPr lang="en-US" altLang="pt-BR" dirty="0"/>
          </a:p>
          <a:p>
            <a:pPr eaLnBrk="1" hangingPunct="1"/>
            <a:r>
              <a:rPr lang="en-US" altLang="pt-BR" dirty="0"/>
              <a:t>May miss </a:t>
            </a:r>
            <a:r>
              <a:rPr lang="en-US" altLang="pt-BR" dirty="0" smtClean="0"/>
              <a:t>errors</a:t>
            </a:r>
            <a:endParaRPr lang="en-US" altLang="pt-BR" dirty="0"/>
          </a:p>
          <a:p>
            <a:pPr eaLnBrk="1" hangingPunct="1"/>
            <a:r>
              <a:rPr lang="en-US" altLang="pt-BR" dirty="0"/>
              <a:t>Cheaper compared to model </a:t>
            </a:r>
            <a:r>
              <a:rPr lang="en-US" altLang="pt-BR" dirty="0" smtClean="0"/>
              <a:t>checking</a:t>
            </a:r>
            <a:endParaRPr lang="pt-BR" altLang="pt-BR" dirty="0"/>
          </a:p>
        </p:txBody>
      </p:sp>
      <p:sp>
        <p:nvSpPr>
          <p:cNvPr id="9220" name="Slide Number Placeholder 4">
            <a:extLst>
              <a:ext uri="{FF2B5EF4-FFF2-40B4-BE49-F238E27FC236}">
                <a16:creationId xmlns="" xmlns:a16="http://schemas.microsoft.com/office/drawing/2014/main" id="{5CB0AA1B-6831-43A7-A7FF-F3D547E0173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GB" altLang="pt-BR" sz="1400"/>
              <a:t>4</a:t>
            </a:r>
          </a:p>
        </p:txBody>
      </p:sp>
      <p:grpSp>
        <p:nvGrpSpPr>
          <p:cNvPr id="9221" name="Group 81">
            <a:extLst>
              <a:ext uri="{FF2B5EF4-FFF2-40B4-BE49-F238E27FC236}">
                <a16:creationId xmlns="" xmlns:a16="http://schemas.microsoft.com/office/drawing/2014/main" id="{EE59A7C1-40B3-441F-A262-0529004C2BCA}"/>
              </a:ext>
            </a:extLst>
          </p:cNvPr>
          <p:cNvGrpSpPr>
            <a:grpSpLocks/>
          </p:cNvGrpSpPr>
          <p:nvPr/>
        </p:nvGrpSpPr>
        <p:grpSpPr bwMode="auto">
          <a:xfrm>
            <a:off x="1303338" y="1700213"/>
            <a:ext cx="6653038" cy="1387475"/>
            <a:chOff x="323528" y="1700808"/>
            <a:chExt cx="6652520" cy="1387475"/>
          </a:xfrm>
        </p:grpSpPr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35929592-5131-4CD5-AD7E-54AB408CCB94}"/>
                </a:ext>
              </a:extLst>
            </p:cNvPr>
            <p:cNvSpPr/>
            <p:nvPr/>
          </p:nvSpPr>
          <p:spPr bwMode="auto">
            <a:xfrm>
              <a:off x="2156947" y="1781770"/>
              <a:ext cx="2801720" cy="118903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bIns="0"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chemeClr val="tx1"/>
                  </a:solidFill>
                  <a:cs typeface="Arial" panose="020B0604020202020204" pitchFamily="34" charset="0"/>
                </a:rPr>
                <a:t>Simulation/ testing</a:t>
              </a:r>
              <a:endParaRPr lang="pt-BR" sz="260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9223" name="Group 6">
              <a:extLst>
                <a:ext uri="{FF2B5EF4-FFF2-40B4-BE49-F238E27FC236}">
                  <a16:creationId xmlns="" xmlns:a16="http://schemas.microsoft.com/office/drawing/2014/main" id="{2BE432C4-CEA0-4BEC-AF46-3A2C27523D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528" y="1700808"/>
              <a:ext cx="973138" cy="1387475"/>
              <a:chOff x="878" y="1112"/>
              <a:chExt cx="808" cy="1032"/>
            </a:xfrm>
          </p:grpSpPr>
          <p:sp>
            <p:nvSpPr>
              <p:cNvPr id="9228" name="AutoShape 7">
                <a:extLst>
                  <a:ext uri="{FF2B5EF4-FFF2-40B4-BE49-F238E27FC236}">
                    <a16:creationId xmlns="" xmlns:a16="http://schemas.microsoft.com/office/drawing/2014/main" id="{5393E408-3AD8-4D6C-B685-A93A16DDD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" y="1112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29" name="AutoShape 8">
                <a:extLst>
                  <a:ext uri="{FF2B5EF4-FFF2-40B4-BE49-F238E27FC236}">
                    <a16:creationId xmlns="" xmlns:a16="http://schemas.microsoft.com/office/drawing/2014/main" id="{9D1A2A69-F919-44D0-A071-5AD2DA690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" y="1200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0" name="AutoShape 9">
                <a:extLst>
                  <a:ext uri="{FF2B5EF4-FFF2-40B4-BE49-F238E27FC236}">
                    <a16:creationId xmlns="" xmlns:a16="http://schemas.microsoft.com/office/drawing/2014/main" id="{4B990000-39E2-46B5-AF21-1407AF7E1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" y="1300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1" name="AutoShape 10">
                <a:extLst>
                  <a:ext uri="{FF2B5EF4-FFF2-40B4-BE49-F238E27FC236}">
                    <a16:creationId xmlns="" xmlns:a16="http://schemas.microsoft.com/office/drawing/2014/main" id="{02C61612-BA8F-4634-ADF3-4B8A4A0D2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2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2" name="AutoShape 11">
                <a:extLst>
                  <a:ext uri="{FF2B5EF4-FFF2-40B4-BE49-F238E27FC236}">
                    <a16:creationId xmlns="" xmlns:a16="http://schemas.microsoft.com/office/drawing/2014/main" id="{6E1EF7C3-4255-4357-879B-7B8AF4466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4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3" name="AutoShape 12">
                <a:extLst>
                  <a:ext uri="{FF2B5EF4-FFF2-40B4-BE49-F238E27FC236}">
                    <a16:creationId xmlns="" xmlns:a16="http://schemas.microsoft.com/office/drawing/2014/main" id="{023D921D-03FA-4D8C-9732-C92461D3F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4" name="AutoShape 13">
                <a:extLst>
                  <a:ext uri="{FF2B5EF4-FFF2-40B4-BE49-F238E27FC236}">
                    <a16:creationId xmlns="" xmlns:a16="http://schemas.microsoft.com/office/drawing/2014/main" id="{2567876D-E514-4082-AEB1-33A7B3DE3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5" name="AutoShape 14">
                <a:extLst>
                  <a:ext uri="{FF2B5EF4-FFF2-40B4-BE49-F238E27FC236}">
                    <a16:creationId xmlns="" xmlns:a16="http://schemas.microsoft.com/office/drawing/2014/main" id="{A7CEA015-CB34-4EA6-BD27-5509F7985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" y="158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6" name="AutoShape 15">
                <a:extLst>
                  <a:ext uri="{FF2B5EF4-FFF2-40B4-BE49-F238E27FC236}">
                    <a16:creationId xmlns="" xmlns:a16="http://schemas.microsoft.com/office/drawing/2014/main" id="{7E14EDB8-CD71-44D3-A0B9-31502CB96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6" y="158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7" name="AutoShape 16">
                <a:extLst>
                  <a:ext uri="{FF2B5EF4-FFF2-40B4-BE49-F238E27FC236}">
                    <a16:creationId xmlns="" xmlns:a16="http://schemas.microsoft.com/office/drawing/2014/main" id="{1A6EF660-AE88-4531-ACC4-9A26BA0C6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" y="158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8" name="AutoShape 17">
                <a:extLst>
                  <a:ext uri="{FF2B5EF4-FFF2-40B4-BE49-F238E27FC236}">
                    <a16:creationId xmlns="" xmlns:a16="http://schemas.microsoft.com/office/drawing/2014/main" id="{2F12C957-D31B-43BB-95B8-9B93E1D61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39" name="AutoShape 18">
                <a:extLst>
                  <a:ext uri="{FF2B5EF4-FFF2-40B4-BE49-F238E27FC236}">
                    <a16:creationId xmlns="" xmlns:a16="http://schemas.microsoft.com/office/drawing/2014/main" id="{F29C11B0-EC4A-413F-BC04-ED26F4826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6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40" name="AutoShape 19">
                <a:extLst>
                  <a:ext uri="{FF2B5EF4-FFF2-40B4-BE49-F238E27FC236}">
                    <a16:creationId xmlns="" xmlns:a16="http://schemas.microsoft.com/office/drawing/2014/main" id="{1AAC60FA-134F-4767-BDFC-43572C5AF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" y="18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41" name="AutoShape 20">
                <a:extLst>
                  <a:ext uri="{FF2B5EF4-FFF2-40B4-BE49-F238E27FC236}">
                    <a16:creationId xmlns="" xmlns:a16="http://schemas.microsoft.com/office/drawing/2014/main" id="{76CD1E07-16B0-47CF-ACD4-D97AD4B72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42" name="AutoShape 21">
                <a:extLst>
                  <a:ext uri="{FF2B5EF4-FFF2-40B4-BE49-F238E27FC236}">
                    <a16:creationId xmlns="" xmlns:a16="http://schemas.microsoft.com/office/drawing/2014/main" id="{E9AEA008-090F-4190-A385-1C9C47B6F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43" name="Line 22">
                <a:extLst>
                  <a:ext uri="{FF2B5EF4-FFF2-40B4-BE49-F238E27FC236}">
                    <a16:creationId xmlns="" xmlns:a16="http://schemas.microsoft.com/office/drawing/2014/main" id="{7630DEF6-5CDC-4493-AFFD-5128A6B1F5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78" y="1252"/>
                <a:ext cx="32" cy="20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44" name="Line 23">
                <a:extLst>
                  <a:ext uri="{FF2B5EF4-FFF2-40B4-BE49-F238E27FC236}">
                    <a16:creationId xmlns="" xmlns:a16="http://schemas.microsoft.com/office/drawing/2014/main" id="{5E960521-8861-4261-85B3-BBDD366DC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0" y="1496"/>
                <a:ext cx="48" cy="9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45" name="Line 24">
                <a:extLst>
                  <a:ext uri="{FF2B5EF4-FFF2-40B4-BE49-F238E27FC236}">
                    <a16:creationId xmlns="" xmlns:a16="http://schemas.microsoft.com/office/drawing/2014/main" id="{8C97C89A-336A-4711-BAF1-D42B85264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62" y="1496"/>
                <a:ext cx="22" cy="22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46" name="Line 25">
                <a:extLst>
                  <a:ext uri="{FF2B5EF4-FFF2-40B4-BE49-F238E27FC236}">
                    <a16:creationId xmlns="" xmlns:a16="http://schemas.microsoft.com/office/drawing/2014/main" id="{171BF8EF-5747-4DFE-9F99-E3F2B6D23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" y="1772"/>
                <a:ext cx="48" cy="7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47" name="Line 26">
                <a:extLst>
                  <a:ext uri="{FF2B5EF4-FFF2-40B4-BE49-F238E27FC236}">
                    <a16:creationId xmlns="" xmlns:a16="http://schemas.microsoft.com/office/drawing/2014/main" id="{6E0E5D38-39CB-403D-BD25-66B667AB42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2" y="1252"/>
                <a:ext cx="112" cy="19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48" name="Line 27">
                <a:extLst>
                  <a:ext uri="{FF2B5EF4-FFF2-40B4-BE49-F238E27FC236}">
                    <a16:creationId xmlns="" xmlns:a16="http://schemas.microsoft.com/office/drawing/2014/main" id="{46A1A7A4-7756-4026-A64F-B264EDD79B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66" y="1500"/>
                <a:ext cx="32" cy="8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49" name="Line 28">
                <a:extLst>
                  <a:ext uri="{FF2B5EF4-FFF2-40B4-BE49-F238E27FC236}">
                    <a16:creationId xmlns="" xmlns:a16="http://schemas.microsoft.com/office/drawing/2014/main" id="{B004F2DB-37DB-4A5E-97B4-E1ACA0BDF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8" y="1642"/>
                <a:ext cx="30" cy="7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0" name="Line 29">
                <a:extLst>
                  <a:ext uri="{FF2B5EF4-FFF2-40B4-BE49-F238E27FC236}">
                    <a16:creationId xmlns="" xmlns:a16="http://schemas.microsoft.com/office/drawing/2014/main" id="{8EF5BF5A-A5CC-404E-8347-A6E295EA1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8" y="1642"/>
                <a:ext cx="0" cy="19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1" name="Line 30">
                <a:extLst>
                  <a:ext uri="{FF2B5EF4-FFF2-40B4-BE49-F238E27FC236}">
                    <a16:creationId xmlns="" xmlns:a16="http://schemas.microsoft.com/office/drawing/2014/main" id="{E65040F8-6563-4158-87FD-16C050C45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0" y="1470"/>
                <a:ext cx="8" cy="15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2" name="Line 31">
                <a:extLst>
                  <a:ext uri="{FF2B5EF4-FFF2-40B4-BE49-F238E27FC236}">
                    <a16:creationId xmlns="" xmlns:a16="http://schemas.microsoft.com/office/drawing/2014/main" id="{B01C790B-810C-454F-830F-6FE8984C3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352"/>
                <a:ext cx="30" cy="9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3" name="Line 32">
                <a:extLst>
                  <a:ext uri="{FF2B5EF4-FFF2-40B4-BE49-F238E27FC236}">
                    <a16:creationId xmlns="" xmlns:a16="http://schemas.microsoft.com/office/drawing/2014/main" id="{C0786E90-5677-44F7-98C4-CE99863AE9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4" y="1338"/>
                <a:ext cx="110" cy="11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4" name="Line 33">
                <a:extLst>
                  <a:ext uri="{FF2B5EF4-FFF2-40B4-BE49-F238E27FC236}">
                    <a16:creationId xmlns="" xmlns:a16="http://schemas.microsoft.com/office/drawing/2014/main" id="{AAF7B897-3EF4-402D-9BAD-FBED9FC191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80" y="1500"/>
                <a:ext cx="50" cy="8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5" name="Line 34">
                <a:extLst>
                  <a:ext uri="{FF2B5EF4-FFF2-40B4-BE49-F238E27FC236}">
                    <a16:creationId xmlns="" xmlns:a16="http://schemas.microsoft.com/office/drawing/2014/main" id="{4C1AAD17-7AEC-43E3-92F3-F3D3F11407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6" y="1644"/>
                <a:ext cx="58" cy="84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6" name="Line 35">
                <a:extLst>
                  <a:ext uri="{FF2B5EF4-FFF2-40B4-BE49-F238E27FC236}">
                    <a16:creationId xmlns="" xmlns:a16="http://schemas.microsoft.com/office/drawing/2014/main" id="{D17F8FF6-A45E-4676-BED4-0966D81585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28" y="1642"/>
                <a:ext cx="30" cy="7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7" name="Line 36">
                <a:extLst>
                  <a:ext uri="{FF2B5EF4-FFF2-40B4-BE49-F238E27FC236}">
                    <a16:creationId xmlns="" xmlns:a16="http://schemas.microsoft.com/office/drawing/2014/main" id="{AF8F9A50-A623-4D4E-BA6C-3E0E282FD7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26" y="1774"/>
                <a:ext cx="82" cy="7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8" name="Line 37">
                <a:extLst>
                  <a:ext uri="{FF2B5EF4-FFF2-40B4-BE49-F238E27FC236}">
                    <a16:creationId xmlns="" xmlns:a16="http://schemas.microsoft.com/office/drawing/2014/main" id="{96827055-66B3-4080-A65F-879AC7A2E1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48" y="1162"/>
                <a:ext cx="180" cy="5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59" name="Line 38">
                <a:extLst>
                  <a:ext uri="{FF2B5EF4-FFF2-40B4-BE49-F238E27FC236}">
                    <a16:creationId xmlns="" xmlns:a16="http://schemas.microsoft.com/office/drawing/2014/main" id="{87147B25-E459-405D-80E7-E93EF8F72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8" y="1160"/>
                <a:ext cx="28" cy="134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60" name="AutoShape 39">
                <a:extLst>
                  <a:ext uri="{FF2B5EF4-FFF2-40B4-BE49-F238E27FC236}">
                    <a16:creationId xmlns="" xmlns:a16="http://schemas.microsoft.com/office/drawing/2014/main" id="{26A29A51-B78A-40E1-894F-7C45305F1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" y="19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61" name="AutoShape 40">
                <a:extLst>
                  <a:ext uri="{FF2B5EF4-FFF2-40B4-BE49-F238E27FC236}">
                    <a16:creationId xmlns="" xmlns:a16="http://schemas.microsoft.com/office/drawing/2014/main" id="{03AA4EC1-B8C9-4B29-9266-77628A824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97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62" name="AutoShape 41">
                <a:extLst>
                  <a:ext uri="{FF2B5EF4-FFF2-40B4-BE49-F238E27FC236}">
                    <a16:creationId xmlns="" xmlns:a16="http://schemas.microsoft.com/office/drawing/2014/main" id="{C5D7678E-8AD7-4253-B5CC-91F17BC6D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6" y="209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63" name="AutoShape 42">
                <a:extLst>
                  <a:ext uri="{FF2B5EF4-FFF2-40B4-BE49-F238E27FC236}">
                    <a16:creationId xmlns="" xmlns:a16="http://schemas.microsoft.com/office/drawing/2014/main" id="{9DD3B3B4-5AD1-42D5-B1E2-38EE195E5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" y="1972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64" name="AutoShape 43">
                <a:extLst>
                  <a:ext uri="{FF2B5EF4-FFF2-40B4-BE49-F238E27FC236}">
                    <a16:creationId xmlns="" xmlns:a16="http://schemas.microsoft.com/office/drawing/2014/main" id="{89862D5A-AB8A-4E0F-9158-1403F8D39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2" y="161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65" name="Line 44">
                <a:extLst>
                  <a:ext uri="{FF2B5EF4-FFF2-40B4-BE49-F238E27FC236}">
                    <a16:creationId xmlns="" xmlns:a16="http://schemas.microsoft.com/office/drawing/2014/main" id="{07441803-E2B5-4CF6-9330-2880800D27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4" y="1774"/>
                <a:ext cx="50" cy="17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66" name="Line 45">
                <a:extLst>
                  <a:ext uri="{FF2B5EF4-FFF2-40B4-BE49-F238E27FC236}">
                    <a16:creationId xmlns="" xmlns:a16="http://schemas.microsoft.com/office/drawing/2014/main" id="{B95CBEF2-824E-4475-9CB9-F7349A5E3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84" y="1892"/>
                <a:ext cx="54" cy="64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67" name="Line 46">
                <a:extLst>
                  <a:ext uri="{FF2B5EF4-FFF2-40B4-BE49-F238E27FC236}">
                    <a16:creationId xmlns="" xmlns:a16="http://schemas.microsoft.com/office/drawing/2014/main" id="{C99FBDAB-85F3-46C1-B7AF-2F07F3521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6" y="2000"/>
                <a:ext cx="220" cy="11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68" name="Line 47">
                <a:extLst>
                  <a:ext uri="{FF2B5EF4-FFF2-40B4-BE49-F238E27FC236}">
                    <a16:creationId xmlns="" xmlns:a16="http://schemas.microsoft.com/office/drawing/2014/main" id="{703293FC-2578-4B33-89FF-E8568039AE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6" y="1898"/>
                <a:ext cx="6" cy="7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69" name="Line 48">
                <a:extLst>
                  <a:ext uri="{FF2B5EF4-FFF2-40B4-BE49-F238E27FC236}">
                    <a16:creationId xmlns="" xmlns:a16="http://schemas.microsoft.com/office/drawing/2014/main" id="{CD6D6C40-8EBD-4EAD-A558-46C00C7175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66" y="1782"/>
                <a:ext cx="78" cy="190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70" name="Line 49">
                <a:extLst>
                  <a:ext uri="{FF2B5EF4-FFF2-40B4-BE49-F238E27FC236}">
                    <a16:creationId xmlns="" xmlns:a16="http://schemas.microsoft.com/office/drawing/2014/main" id="{CFEE6B8F-8D5F-4A4F-963E-03C0B0355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14" y="2028"/>
                <a:ext cx="28" cy="70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71" name="Line 50">
                <a:extLst>
                  <a:ext uri="{FF2B5EF4-FFF2-40B4-BE49-F238E27FC236}">
                    <a16:creationId xmlns="" xmlns:a16="http://schemas.microsoft.com/office/drawing/2014/main" id="{E09BC119-66C1-42AC-84F9-58B322E18F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0" y="2024"/>
                <a:ext cx="100" cy="8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72" name="Line 51">
                <a:extLst>
                  <a:ext uri="{FF2B5EF4-FFF2-40B4-BE49-F238E27FC236}">
                    <a16:creationId xmlns="" xmlns:a16="http://schemas.microsoft.com/office/drawing/2014/main" id="{52E2F0E4-E2E8-4E80-A962-1B8733DCC8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4" y="1250"/>
                <a:ext cx="94" cy="17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73" name="AutoShape 52">
                <a:extLst>
                  <a:ext uri="{FF2B5EF4-FFF2-40B4-BE49-F238E27FC236}">
                    <a16:creationId xmlns="" xmlns:a16="http://schemas.microsoft.com/office/drawing/2014/main" id="{E95393E8-DEFF-4FC4-B0A5-2D6287A197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68" y="141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74" name="AutoShape 53">
                <a:extLst>
                  <a:ext uri="{FF2B5EF4-FFF2-40B4-BE49-F238E27FC236}">
                    <a16:creationId xmlns="" xmlns:a16="http://schemas.microsoft.com/office/drawing/2014/main" id="{E53DAEC2-6899-4848-8FBB-A221E0A0D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4" y="120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75" name="Line 54">
                <a:extLst>
                  <a:ext uri="{FF2B5EF4-FFF2-40B4-BE49-F238E27FC236}">
                    <a16:creationId xmlns="" xmlns:a16="http://schemas.microsoft.com/office/drawing/2014/main" id="{4511C940-253C-4152-82D0-F426D650C3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8" y="1140"/>
                <a:ext cx="182" cy="76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76" name="Line 55">
                <a:extLst>
                  <a:ext uri="{FF2B5EF4-FFF2-40B4-BE49-F238E27FC236}">
                    <a16:creationId xmlns="" xmlns:a16="http://schemas.microsoft.com/office/drawing/2014/main" id="{422F725B-FBD2-4A18-93A7-D7F103CCCA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18" y="1498"/>
                <a:ext cx="40" cy="9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77" name="AutoShape 56">
                <a:extLst>
                  <a:ext uri="{FF2B5EF4-FFF2-40B4-BE49-F238E27FC236}">
                    <a16:creationId xmlns="" xmlns:a16="http://schemas.microsoft.com/office/drawing/2014/main" id="{1F3ACE41-7154-4A3D-A1E0-0F63C22FF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184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78" name="Line 57">
                <a:extLst>
                  <a:ext uri="{FF2B5EF4-FFF2-40B4-BE49-F238E27FC236}">
                    <a16:creationId xmlns="" xmlns:a16="http://schemas.microsoft.com/office/drawing/2014/main" id="{8858A51D-BE4A-4C54-A8CC-FDA7F57746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58" y="1666"/>
                <a:ext cx="32" cy="172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79" name="AutoShape 58">
                <a:extLst>
                  <a:ext uri="{FF2B5EF4-FFF2-40B4-BE49-F238E27FC236}">
                    <a16:creationId xmlns="" xmlns:a16="http://schemas.microsoft.com/office/drawing/2014/main" id="{9FE67825-E3C7-4B6F-8DFB-FE7FE2DC0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95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9280" name="Line 59">
                <a:extLst>
                  <a:ext uri="{FF2B5EF4-FFF2-40B4-BE49-F238E27FC236}">
                    <a16:creationId xmlns="" xmlns:a16="http://schemas.microsoft.com/office/drawing/2014/main" id="{3A2B88BC-4B0E-4990-8049-6C5511EBD2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26" y="1998"/>
                <a:ext cx="128" cy="118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81" name="Freeform 60">
                <a:extLst>
                  <a:ext uri="{FF2B5EF4-FFF2-40B4-BE49-F238E27FC236}">
                    <a16:creationId xmlns="" xmlns:a16="http://schemas.microsoft.com/office/drawing/2014/main" id="{1655DDFB-383F-4A55-9CCF-E137A2EA6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" y="1476"/>
                <a:ext cx="126" cy="515"/>
              </a:xfrm>
              <a:custGeom>
                <a:avLst/>
                <a:gdLst>
                  <a:gd name="T0" fmla="*/ 126 w 126"/>
                  <a:gd name="T1" fmla="*/ 504 h 515"/>
                  <a:gd name="T2" fmla="*/ 34 w 126"/>
                  <a:gd name="T3" fmla="*/ 460 h 515"/>
                  <a:gd name="T4" fmla="*/ 18 w 126"/>
                  <a:gd name="T5" fmla="*/ 424 h 515"/>
                  <a:gd name="T6" fmla="*/ 10 w 126"/>
                  <a:gd name="T7" fmla="*/ 400 h 515"/>
                  <a:gd name="T8" fmla="*/ 6 w 126"/>
                  <a:gd name="T9" fmla="*/ 88 h 515"/>
                  <a:gd name="T10" fmla="*/ 42 w 126"/>
                  <a:gd name="T11" fmla="*/ 24 h 515"/>
                  <a:gd name="T12" fmla="*/ 78 w 126"/>
                  <a:gd name="T13" fmla="*/ 0 h 5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6" h="515">
                    <a:moveTo>
                      <a:pt x="126" y="504"/>
                    </a:moveTo>
                    <a:cubicBezTo>
                      <a:pt x="93" y="515"/>
                      <a:pt x="48" y="493"/>
                      <a:pt x="34" y="460"/>
                    </a:cubicBezTo>
                    <a:cubicBezTo>
                      <a:pt x="30" y="451"/>
                      <a:pt x="22" y="434"/>
                      <a:pt x="18" y="424"/>
                    </a:cubicBezTo>
                    <a:cubicBezTo>
                      <a:pt x="15" y="416"/>
                      <a:pt x="10" y="400"/>
                      <a:pt x="10" y="400"/>
                    </a:cubicBezTo>
                    <a:cubicBezTo>
                      <a:pt x="0" y="295"/>
                      <a:pt x="0" y="195"/>
                      <a:pt x="6" y="88"/>
                    </a:cubicBezTo>
                    <a:cubicBezTo>
                      <a:pt x="7" y="69"/>
                      <a:pt x="24" y="30"/>
                      <a:pt x="42" y="24"/>
                    </a:cubicBezTo>
                    <a:cubicBezTo>
                      <a:pt x="54" y="6"/>
                      <a:pt x="65" y="13"/>
                      <a:pt x="78" y="0"/>
                    </a:cubicBezTo>
                  </a:path>
                </a:pathLst>
              </a:custGeom>
              <a:noFill/>
              <a:ln w="12700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9282" name="Freeform 61">
                <a:extLst>
                  <a:ext uri="{FF2B5EF4-FFF2-40B4-BE49-F238E27FC236}">
                    <a16:creationId xmlns="" xmlns:a16="http://schemas.microsoft.com/office/drawing/2014/main" id="{91671F7C-73A5-41E2-A427-15573EDCA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" y="1444"/>
                <a:ext cx="114" cy="420"/>
              </a:xfrm>
              <a:custGeom>
                <a:avLst/>
                <a:gdLst>
                  <a:gd name="T0" fmla="*/ 0 w 114"/>
                  <a:gd name="T1" fmla="*/ 420 h 420"/>
                  <a:gd name="T2" fmla="*/ 76 w 114"/>
                  <a:gd name="T3" fmla="*/ 360 h 420"/>
                  <a:gd name="T4" fmla="*/ 108 w 114"/>
                  <a:gd name="T5" fmla="*/ 68 h 420"/>
                  <a:gd name="T6" fmla="*/ 40 w 114"/>
                  <a:gd name="T7" fmla="*/ 0 h 4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" h="420">
                    <a:moveTo>
                      <a:pt x="0" y="420"/>
                    </a:moveTo>
                    <a:cubicBezTo>
                      <a:pt x="29" y="419"/>
                      <a:pt x="58" y="419"/>
                      <a:pt x="76" y="360"/>
                    </a:cubicBezTo>
                    <a:cubicBezTo>
                      <a:pt x="94" y="301"/>
                      <a:pt x="114" y="128"/>
                      <a:pt x="108" y="68"/>
                    </a:cubicBezTo>
                    <a:cubicBezTo>
                      <a:pt x="102" y="8"/>
                      <a:pt x="71" y="4"/>
                      <a:pt x="40" y="0"/>
                    </a:cubicBezTo>
                  </a:path>
                </a:pathLst>
              </a:custGeom>
              <a:noFill/>
              <a:ln w="12700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9224" name="Right Arrow 74">
              <a:extLst>
                <a:ext uri="{FF2B5EF4-FFF2-40B4-BE49-F238E27FC236}">
                  <a16:creationId xmlns="" xmlns:a16="http://schemas.microsoft.com/office/drawing/2014/main" id="{2E7724A7-A0E4-4BB5-BB05-C424274C6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2752" y="2269352"/>
              <a:ext cx="581499" cy="288032"/>
            </a:xfrm>
            <a:prstGeom prst="rightArrow">
              <a:avLst>
                <a:gd name="adj1" fmla="val 50000"/>
                <a:gd name="adj2" fmla="val 50004"/>
              </a:avLst>
            </a:prstGeom>
            <a:solidFill>
              <a:schemeClr val="accent1"/>
            </a:solidFill>
            <a:ln w="127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0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9225" name="Right Arrow 75">
              <a:extLst>
                <a:ext uri="{FF2B5EF4-FFF2-40B4-BE49-F238E27FC236}">
                  <a16:creationId xmlns="" xmlns:a16="http://schemas.microsoft.com/office/drawing/2014/main" id="{4B737D3D-E6DC-4F8B-ADE2-4CFF307FA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109" y="1862142"/>
              <a:ext cx="581499" cy="288032"/>
            </a:xfrm>
            <a:prstGeom prst="rightArrow">
              <a:avLst>
                <a:gd name="adj1" fmla="val 50000"/>
                <a:gd name="adj2" fmla="val 50004"/>
              </a:avLst>
            </a:prstGeom>
            <a:solidFill>
              <a:schemeClr val="accent1"/>
            </a:solidFill>
            <a:ln w="127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0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9226" name="Right Arrow 76">
              <a:extLst>
                <a:ext uri="{FF2B5EF4-FFF2-40B4-BE49-F238E27FC236}">
                  <a16:creationId xmlns="" xmlns:a16="http://schemas.microsoft.com/office/drawing/2014/main" id="{39727430-9856-48A8-B2A7-5471D629F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109" y="2573198"/>
              <a:ext cx="581499" cy="288032"/>
            </a:xfrm>
            <a:prstGeom prst="rightArrow">
              <a:avLst>
                <a:gd name="adj1" fmla="val 50000"/>
                <a:gd name="adj2" fmla="val 50004"/>
              </a:avLst>
            </a:prstGeom>
            <a:solidFill>
              <a:schemeClr val="accent1"/>
            </a:solidFill>
            <a:ln w="127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0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9227" name="TextBox 80">
              <a:extLst>
                <a:ext uri="{FF2B5EF4-FFF2-40B4-BE49-F238E27FC236}">
                  <a16:creationId xmlns="" xmlns:a16="http://schemas.microsoft.com/office/drawing/2014/main" id="{2914627B-F1CA-47F8-A394-68F82C1B42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5569" y="1744783"/>
              <a:ext cx="1070479" cy="1292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pt-BR" sz="2600" b="1" dirty="0">
                  <a:solidFill>
                    <a:srgbClr val="33CC33"/>
                  </a:solidFill>
                </a:rPr>
                <a:t>OK</a:t>
              </a:r>
            </a:p>
            <a:p>
              <a:endParaRPr lang="en-US" altLang="pt-BR" sz="2600" dirty="0"/>
            </a:p>
            <a:p>
              <a:r>
                <a:rPr lang="en-US" altLang="pt-BR" sz="2600" b="1" dirty="0">
                  <a:solidFill>
                    <a:srgbClr val="FF0000"/>
                  </a:solidFill>
                </a:rPr>
                <a:t>error</a:t>
              </a:r>
              <a:endParaRPr lang="pt-BR" altLang="pt-BR" sz="26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8113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Example: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868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3568700" y="1066800"/>
            <a:ext cx="55753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b="1" dirty="0" smtClean="0">
                <a:solidFill>
                  <a:srgbClr val="000000"/>
                </a:solidFill>
                <a:sym typeface="Wingdings" pitchFamily="2" charset="2"/>
              </a:rPr>
              <a:t>trans(x</a:t>
            </a:r>
            <a:r>
              <a:rPr lang="en-US" altLang="en-US" sz="2800" b="1" baseline="-25000" dirty="0" smtClean="0">
                <a:solidFill>
                  <a:srgbClr val="000000"/>
                </a:solidFill>
                <a:sym typeface="Wingdings" pitchFamily="2" charset="2"/>
              </a:rPr>
              <a:t>1</a:t>
            </a:r>
            <a:r>
              <a:rPr lang="en-US" altLang="en-US" sz="2800" b="1" dirty="0">
                <a:solidFill>
                  <a:srgbClr val="000000"/>
                </a:solidFill>
                <a:sym typeface="Wingdings" pitchFamily="2" charset="2"/>
              </a:rPr>
              <a:t>, x</a:t>
            </a:r>
            <a:r>
              <a:rPr lang="en-US" altLang="en-US" sz="2800" b="1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altLang="en-US" sz="2800" b="1" dirty="0">
                <a:solidFill>
                  <a:srgbClr val="000000"/>
                </a:solidFill>
                <a:sym typeface="Wingdings" pitchFamily="2" charset="2"/>
              </a:rPr>
              <a:t>, PC, </a:t>
            </a:r>
            <a:r>
              <a:rPr lang="en-US" altLang="en-US" sz="2800" b="1" dirty="0" smtClean="0">
                <a:solidFill>
                  <a:srgbClr val="000000"/>
                </a:solidFill>
                <a:sym typeface="Wingdings" pitchFamily="2" charset="2"/>
              </a:rPr>
              <a:t>x</a:t>
            </a:r>
            <a:r>
              <a:rPr lang="en-US" altLang="en-US" sz="2800" b="1" baseline="-25000" dirty="0" smtClean="0">
                <a:solidFill>
                  <a:srgbClr val="000000"/>
                </a:solidFill>
                <a:sym typeface="Wingdings" pitchFamily="2" charset="2"/>
              </a:rPr>
              <a:t>1</a:t>
            </a:r>
            <a:r>
              <a:rPr lang="en-US" altLang="en-US" sz="2800" b="1" dirty="0">
                <a:solidFill>
                  <a:srgbClr val="000000"/>
                </a:solidFill>
                <a:sym typeface="Wingdings" pitchFamily="2" charset="2"/>
              </a:rPr>
              <a:t>’, x</a:t>
            </a:r>
            <a:r>
              <a:rPr lang="en-US" altLang="en-US" sz="2800" b="1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altLang="en-US" sz="2800" b="1" dirty="0">
                <a:solidFill>
                  <a:srgbClr val="000000"/>
                </a:solidFill>
                <a:sym typeface="Wingdings" pitchFamily="2" charset="2"/>
              </a:rPr>
              <a:t>’, PC</a:t>
            </a:r>
            <a:r>
              <a:rPr lang="en-US" altLang="en-US" sz="2800" b="1" dirty="0" smtClean="0">
                <a:solidFill>
                  <a:srgbClr val="000000"/>
                </a:solidFill>
                <a:sym typeface="Wingdings" pitchFamily="2" charset="2"/>
              </a:rPr>
              <a:t>’) = </a:t>
            </a:r>
            <a:endParaRPr lang="en-US" altLang="en-US" sz="2800" b="1" dirty="0">
              <a:solidFill>
                <a:srgbClr val="000000"/>
              </a:solidFill>
              <a:sym typeface="Wingdings" pitchFamily="2" charset="2"/>
            </a:endParaRP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sym typeface="Wingdings" pitchFamily="2" charset="2"/>
              </a:rPr>
              <a:t>      (PC=L</a:t>
            </a:r>
            <a:r>
              <a:rPr lang="en-US" altLang="en-US" sz="2000" baseline="-25000" dirty="0">
                <a:solidFill>
                  <a:srgbClr val="000000"/>
                </a:solidFill>
                <a:sym typeface="Wingdings" pitchFamily="2" charset="2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2 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’=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F</a:t>
            </a:r>
            <a:r>
              <a:rPr lang="en-US" altLang="ja-JP" sz="16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’=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</a:t>
            </a:r>
            <a:endParaRPr lang="en-US" altLang="ja-JP" sz="1600" dirty="0">
              <a:solidFill>
                <a:srgbClr val="000000"/>
              </a:solidFill>
              <a:ea typeface="MS Gothic" pitchFamily="49" charset="-128"/>
            </a:endParaRP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</a:t>
            </a:r>
            <a:r>
              <a:rPr lang="en-US" altLang="en-US" sz="2000" dirty="0" smtClean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((        (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  (x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1600" b="1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)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)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  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(PC=L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5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¬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(x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1600" b="1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)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)</a:t>
            </a:r>
            <a:endParaRPr lang="en-US" altLang="ja-JP" sz="2000" dirty="0">
              <a:solidFill>
                <a:srgbClr val="000000"/>
              </a:solidFill>
              <a:ea typeface="MS Gothic" pitchFamily="49" charset="-128"/>
            </a:endParaRP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  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(PC=L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4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2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)</a:t>
            </a:r>
          </a:p>
          <a:p>
            <a:pPr eaLnBrk="1" hangingPunct="1"/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) </a:t>
            </a:r>
          </a:p>
          <a:p>
            <a:pPr eaLnBrk="1" hangingPunct="1"/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</a:t>
            </a:r>
            <a:r>
              <a:rPr lang="en-US" altLang="ja-JP" sz="24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(x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 =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 ∧ (x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 =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))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(PC=L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4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∧(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’= T)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(x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=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))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   (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       (PC=L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5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6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 (x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ea typeface="MS Gothic" pitchFamily="49" charset="-128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)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   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(PC=L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5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8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¬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(x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ea typeface="MS Gothic" pitchFamily="49" charset="-128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)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   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(PC=L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7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10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) 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   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(PC=L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9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∧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10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)</a:t>
            </a:r>
          </a:p>
          <a:p>
            <a:pPr eaLnBrk="1" hangingPunct="1"/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 )</a:t>
            </a:r>
          </a:p>
          <a:p>
            <a:pPr eaLnBrk="1" hangingPunct="1"/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        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(x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 =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 ∧ (x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 =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 </a:t>
            </a:r>
            <a:endParaRPr lang="en-US" altLang="ja-JP" sz="2000" dirty="0">
              <a:solidFill>
                <a:srgbClr val="000000"/>
              </a:solidFill>
              <a:ea typeface="MS Gothic" pitchFamily="49" charset="-128"/>
              <a:sym typeface="Wingdings" pitchFamily="2" charset="2"/>
            </a:endParaRP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(PC=L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6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7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∧(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’= (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↔x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(x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=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))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∨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(PC=L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8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PC’=L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9 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∧(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’= (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↔x</a:t>
            </a:r>
            <a:r>
              <a:rPr lang="en-US" altLang="en-US" sz="2000" baseline="-25000" dirty="0">
                <a:solidFill>
                  <a:srgbClr val="000000"/>
                </a:solidFill>
                <a:ea typeface="MS Gothic" pitchFamily="49" charset="-128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)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</a:rPr>
              <a:t>∧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(x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’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  <a:sym typeface="Wingdings" pitchFamily="2" charset="2"/>
              </a:rPr>
              <a:t>= 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x</a:t>
            </a:r>
            <a:r>
              <a:rPr lang="en-US" altLang="ja-JP" sz="2000" baseline="-25000" dirty="0">
                <a:solidFill>
                  <a:srgbClr val="000000"/>
                </a:solidFill>
                <a:ea typeface="MS Gothic" pitchFamily="49" charset="-128"/>
              </a:rPr>
              <a:t>1</a:t>
            </a:r>
            <a:r>
              <a:rPr lang="en-US" altLang="ja-JP" sz="2000" dirty="0">
                <a:solidFill>
                  <a:srgbClr val="000000"/>
                </a:solidFill>
                <a:ea typeface="MS Gothic" pitchFamily="49" charset="-128"/>
              </a:rPr>
              <a:t>))</a:t>
            </a:r>
          </a:p>
          <a:p>
            <a:pPr eaLnBrk="1" hangingPunct="1"/>
            <a:endParaRPr lang="en-US" altLang="en-US" sz="2000" dirty="0">
              <a:solidFill>
                <a:srgbClr val="000000"/>
              </a:solidFill>
              <a:ea typeface="MS Gothic" pitchFamily="49" charset="-128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584200" y="1635125"/>
            <a:ext cx="2730500" cy="3724275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Begin</a:t>
            </a:r>
          </a:p>
          <a:p>
            <a:pPr eaLnBrk="1" hangingPunct="1"/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 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 = false;</a:t>
            </a:r>
          </a:p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ndale Mono" charset="0"/>
              </a:rPr>
              <a:t> while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b="1">
                <a:solidFill>
                  <a:srgbClr val="000000"/>
                </a:solidFill>
                <a:latin typeface="Andale Mono" charset="0"/>
              </a:rPr>
              <a:t>∧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    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1 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= true;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 </a:t>
            </a:r>
          </a:p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ndale Mono" charset="0"/>
              </a:rPr>
              <a:t> endwhile</a:t>
            </a:r>
          </a:p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ndale Mono" charset="0"/>
              </a:rPr>
              <a:t> if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Andale Mono" charset="0"/>
              </a:rPr>
              <a:t>∨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) </a:t>
            </a:r>
            <a:r>
              <a:rPr lang="en-US" altLang="en-US" sz="2000" b="1">
                <a:solidFill>
                  <a:srgbClr val="000000"/>
                </a:solidFill>
                <a:latin typeface="Andale Mono" charset="0"/>
              </a:rPr>
              <a:t>then</a:t>
            </a:r>
          </a:p>
          <a:p>
            <a:pPr eaLnBrk="1" hangingPunct="1"/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  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= 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800">
                <a:solidFill>
                  <a:srgbClr val="000000"/>
                </a:solidFill>
                <a:latin typeface="Andale Mono" charset="0"/>
              </a:rPr>
              <a:t>↔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;</a:t>
            </a:r>
          </a:p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ndale Mono" charset="0"/>
              </a:rPr>
              <a:t> else</a:t>
            </a:r>
          </a:p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Andale Mono" charset="0"/>
              </a:rPr>
              <a:t>    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= 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800">
                <a:solidFill>
                  <a:srgbClr val="000000"/>
                </a:solidFill>
                <a:latin typeface="Andale Mono" charset="0"/>
              </a:rPr>
              <a:t>↔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>
                <a:solidFill>
                  <a:srgbClr val="000000"/>
                </a:solidFill>
                <a:latin typeface="Andale Mono" charset="0"/>
              </a:rPr>
              <a:t>;  </a:t>
            </a:r>
          </a:p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ndale Mono" charset="0"/>
              </a:rPr>
              <a:t> endif</a:t>
            </a:r>
            <a:endParaRPr lang="en-US" altLang="en-US" sz="200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ndale Mono" charset="0"/>
              </a:rPr>
              <a:t>end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76200" y="1931988"/>
            <a:ext cx="8509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1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2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3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4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5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6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7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8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9</a:t>
            </a:r>
          </a:p>
          <a:p>
            <a:pPr eaLnBrk="1" hangingPunct="1"/>
            <a:r>
              <a:rPr lang="en-US" altLang="en-US" sz="2100">
                <a:solidFill>
                  <a:srgbClr val="008000"/>
                </a:solidFill>
              </a:rPr>
              <a:t>L</a:t>
            </a:r>
            <a:r>
              <a:rPr lang="en-US" altLang="en-US" sz="2100" baseline="-25000">
                <a:solidFill>
                  <a:srgbClr val="008000"/>
                </a:solidFill>
              </a:rPr>
              <a:t>10</a:t>
            </a:r>
          </a:p>
          <a:p>
            <a:pPr eaLnBrk="1" hangingPunct="1"/>
            <a:endParaRPr lang="en-US" altLang="en-US" sz="2000" baseline="-25000">
              <a:solidFill>
                <a:srgbClr val="008000"/>
              </a:solidFill>
            </a:endParaRPr>
          </a:p>
        </p:txBody>
      </p: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flipV="1">
            <a:off x="2438400" y="1689100"/>
            <a:ext cx="1520825" cy="3937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V="1">
            <a:off x="3136900" y="2082800"/>
            <a:ext cx="606425" cy="3302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>
            <a:off x="2679700" y="2743200"/>
            <a:ext cx="889000" cy="7112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>
            <a:off x="2921000" y="3454400"/>
            <a:ext cx="609600" cy="3556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Arrow Connector 21"/>
          <p:cNvCxnSpPr>
            <a:cxnSpLocks noChangeShapeType="1"/>
          </p:cNvCxnSpPr>
          <p:nvPr/>
        </p:nvCxnSpPr>
        <p:spPr bwMode="auto">
          <a:xfrm>
            <a:off x="2616200" y="3835400"/>
            <a:ext cx="1127125" cy="17176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>
            <a:off x="2197100" y="4635500"/>
            <a:ext cx="1371600" cy="14573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TextBox 2"/>
          <p:cNvSpPr txBox="1">
            <a:spLocks noChangeArrowheads="1"/>
          </p:cNvSpPr>
          <p:nvPr/>
        </p:nvSpPr>
        <p:spPr bwMode="auto">
          <a:xfrm>
            <a:off x="661988" y="5594350"/>
            <a:ext cx="20778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</a:rPr>
              <a:t>variables</a:t>
            </a:r>
            <a:r>
              <a:rPr lang="en-US" altLang="en-US" sz="2400" dirty="0">
                <a:solidFill>
                  <a:srgbClr val="000000"/>
                </a:solidFill>
              </a:rPr>
              <a:t>:</a:t>
            </a:r>
          </a:p>
          <a:p>
            <a:pPr eaLnBrk="1" hangingPunct="1"/>
            <a:r>
              <a:rPr lang="en-US" altLang="en-US" sz="2400" dirty="0">
                <a:solidFill>
                  <a:srgbClr val="000000"/>
                </a:solidFill>
              </a:rPr>
              <a:t>V={x</a:t>
            </a:r>
            <a:r>
              <a:rPr lang="en-US" altLang="en-US" sz="2400" baseline="-25000" dirty="0">
                <a:solidFill>
                  <a:srgbClr val="000000"/>
                </a:solidFill>
              </a:rPr>
              <a:t>1</a:t>
            </a:r>
            <a:r>
              <a:rPr lang="en-US" altLang="en-US" sz="2400" dirty="0">
                <a:solidFill>
                  <a:srgbClr val="000000"/>
                </a:solidFill>
              </a:rPr>
              <a:t>, x</a:t>
            </a:r>
            <a:r>
              <a:rPr lang="en-US" altLang="en-US" sz="2400" baseline="-25000" dirty="0">
                <a:solidFill>
                  <a:srgbClr val="000000"/>
                </a:solidFill>
              </a:rPr>
              <a:t>2</a:t>
            </a:r>
            <a:r>
              <a:rPr lang="en-US" altLang="en-US" sz="2400" dirty="0">
                <a:solidFill>
                  <a:srgbClr val="000000"/>
                </a:solidFill>
              </a:rPr>
              <a:t>, PC}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868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87387" y="1635125"/>
            <a:ext cx="3503613" cy="458628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 dirty="0" smtClean="0">
                <a:solidFill>
                  <a:srgbClr val="000000"/>
                </a:solidFill>
                <a:latin typeface="Andale Mono" charset="0"/>
              </a:rPr>
              <a:t>begin</a:t>
            </a:r>
            <a:endParaRPr lang="en-US" altLang="en-US" sz="2000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while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b="1" dirty="0">
                <a:solidFill>
                  <a:srgbClr val="000000"/>
                </a:solidFill>
                <a:latin typeface="Andale Mono" charset="0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  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 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= true;</a:t>
            </a:r>
            <a:endParaRPr lang="en-US" altLang="en-US" sz="2000" baseline="-25000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while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↔x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   x=(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Andale Mono" charset="0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);</a:t>
            </a:r>
            <a:endParaRPr lang="en-US" altLang="en-US" sz="2000" b="1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</a:t>
            </a:r>
            <a:r>
              <a:rPr lang="en-US" altLang="en-US" sz="2000" b="1" dirty="0" err="1">
                <a:solidFill>
                  <a:srgbClr val="000000"/>
                </a:solidFill>
                <a:latin typeface="Andale Mono" charset="0"/>
              </a:rPr>
              <a:t>endwhile</a:t>
            </a:r>
            <a:endParaRPr lang="en-US" altLang="en-US" sz="2000" baseline="-25000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</a:t>
            </a:r>
            <a:r>
              <a:rPr lang="en-US" altLang="en-US" sz="2000" b="1" dirty="0" err="1">
                <a:solidFill>
                  <a:srgbClr val="000000"/>
                </a:solidFill>
                <a:latin typeface="Andale Mono" charset="0"/>
              </a:rPr>
              <a:t>endwhile</a:t>
            </a:r>
            <a:endParaRPr lang="en-US" altLang="en-US" sz="2000" b="1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if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Andale Mono" charset="0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 </a:t>
            </a:r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then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=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800" dirty="0">
                <a:solidFill>
                  <a:srgbClr val="000000"/>
                </a:solidFill>
                <a:latin typeface="Andale Mono" charset="0"/>
              </a:rPr>
              <a:t>↔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;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=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dirty="0">
                <a:solidFill>
                  <a:srgbClr val="000000"/>
                </a:solidFill>
                <a:latin typeface="Andale Mono" charset="0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;</a:t>
            </a:r>
            <a:endParaRPr lang="en-US" altLang="en-US" sz="2000" b="1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else</a:t>
            </a:r>
          </a:p>
          <a:p>
            <a:pPr eaLnBrk="1" hangingPunct="1"/>
            <a:r>
              <a:rPr lang="en-US" altLang="en-US" sz="1200" dirty="0">
                <a:solidFill>
                  <a:srgbClr val="000000"/>
                </a:solidFill>
                <a:latin typeface="Andale Mono" charset="0"/>
              </a:rPr>
              <a:t>    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=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b="1" dirty="0">
                <a:solidFill>
                  <a:srgbClr val="000000"/>
                </a:solidFill>
                <a:latin typeface="Andale Mono" charset="0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;  </a:t>
            </a: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</a:t>
            </a:r>
            <a:r>
              <a:rPr lang="en-US" altLang="en-US" sz="2000" b="1" dirty="0" err="1">
                <a:solidFill>
                  <a:srgbClr val="000000"/>
                </a:solidFill>
                <a:latin typeface="Andale Mono" charset="0"/>
              </a:rPr>
              <a:t>endif</a:t>
            </a:r>
            <a:endParaRPr lang="en-US" altLang="en-US" sz="2000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end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878387" y="1676400"/>
            <a:ext cx="3503613" cy="4094162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 dirty="0" smtClean="0">
                <a:solidFill>
                  <a:srgbClr val="000000"/>
                </a:solidFill>
                <a:latin typeface="Andale Mono" charset="0"/>
              </a:rPr>
              <a:t>begin</a:t>
            </a:r>
            <a:endParaRPr lang="en-US" altLang="en-US" sz="2000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= false;</a:t>
            </a: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while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b="1" dirty="0">
                <a:solidFill>
                  <a:srgbClr val="000000"/>
                </a:solidFill>
                <a:latin typeface="Andale Mono" charset="0"/>
              </a:rPr>
              <a:t>∧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   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 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= true;</a:t>
            </a:r>
            <a:endParaRPr lang="en-US" altLang="en-US" sz="2000" baseline="-25000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while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↔x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  if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(x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Andale Mono" charset="0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 </a:t>
            </a:r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then</a:t>
            </a:r>
          </a:p>
          <a:p>
            <a:pPr eaLnBrk="1" hangingPunct="1"/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    </a:t>
            </a:r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x</a:t>
            </a:r>
            <a:r>
              <a:rPr lang="en-US" altLang="en-US" sz="2000" b="1" baseline="-25000" dirty="0">
                <a:solidFill>
                  <a:srgbClr val="000000"/>
                </a:solidFill>
                <a:latin typeface="Andale Mono" charset="0"/>
              </a:rPr>
              <a:t>3</a:t>
            </a:r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=(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Andale Mono" charset="0"/>
              </a:rPr>
              <a:t>∨ </a:t>
            </a:r>
            <a:r>
              <a:rPr lang="en-US" altLang="en-US" sz="2000" dirty="0">
                <a:solidFill>
                  <a:srgbClr val="000000"/>
                </a:solidFill>
                <a:sym typeface="Wingdings" pitchFamily="2" charset="2"/>
              </a:rPr>
              <a:t>¬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);</a:t>
            </a: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  else</a:t>
            </a: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    x</a:t>
            </a:r>
            <a:r>
              <a:rPr lang="en-US" altLang="en-US" sz="2000" b="1" baseline="-25000" dirty="0">
                <a:solidFill>
                  <a:srgbClr val="000000"/>
                </a:solidFill>
                <a:latin typeface="Andale Mono" charset="0"/>
              </a:rPr>
              <a:t>3</a:t>
            </a:r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=(</a:t>
            </a:r>
            <a:r>
              <a:rPr lang="en-US" altLang="en-US" sz="2000" dirty="0">
                <a:solidFill>
                  <a:srgbClr val="000000"/>
                </a:solidFill>
                <a:sym typeface="Wingdings" pitchFamily="2" charset="2"/>
              </a:rPr>
              <a:t>¬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1</a:t>
            </a:r>
            <a:r>
              <a:rPr lang="en-US" altLang="en-US" sz="1600" dirty="0">
                <a:solidFill>
                  <a:srgbClr val="000000"/>
                </a:solidFill>
                <a:latin typeface="Andale Mono" charset="0"/>
              </a:rPr>
              <a:t>∨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x</a:t>
            </a:r>
            <a:r>
              <a:rPr lang="en-US" altLang="en-US" sz="2000" baseline="-25000" dirty="0">
                <a:solidFill>
                  <a:srgbClr val="000000"/>
                </a:solidFill>
                <a:latin typeface="Andale Mono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Andale Mono" charset="0"/>
              </a:rPr>
              <a:t>);</a:t>
            </a: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  </a:t>
            </a:r>
            <a:r>
              <a:rPr lang="en-US" altLang="en-US" sz="2000" b="1" dirty="0" err="1">
                <a:solidFill>
                  <a:srgbClr val="000000"/>
                </a:solidFill>
                <a:latin typeface="Andale Mono" charset="0"/>
              </a:rPr>
              <a:t>endif</a:t>
            </a:r>
            <a:endParaRPr lang="en-US" altLang="en-US" sz="2000" b="1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   </a:t>
            </a:r>
            <a:r>
              <a:rPr lang="en-US" altLang="en-US" sz="2000" b="1" dirty="0" err="1">
                <a:solidFill>
                  <a:srgbClr val="000000"/>
                </a:solidFill>
                <a:latin typeface="Andale Mono" charset="0"/>
              </a:rPr>
              <a:t>endwhile</a:t>
            </a:r>
            <a:endParaRPr lang="en-US" altLang="en-US" sz="2000" baseline="-25000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 </a:t>
            </a:r>
            <a:r>
              <a:rPr lang="en-US" altLang="en-US" sz="2000" b="1" dirty="0" err="1">
                <a:solidFill>
                  <a:srgbClr val="000000"/>
                </a:solidFill>
                <a:latin typeface="Andale Mono" charset="0"/>
              </a:rPr>
              <a:t>endwhile</a:t>
            </a:r>
            <a:endParaRPr lang="en-US" altLang="en-US" sz="2000" b="1" dirty="0">
              <a:solidFill>
                <a:srgbClr val="000000"/>
              </a:solidFill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solidFill>
                  <a:srgbClr val="000000"/>
                </a:solidFill>
                <a:latin typeface="Andale Mono" charset="0"/>
              </a:rPr>
              <a:t>end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Exercise: </a:t>
            </a:r>
            <a:r>
              <a:rPr lang="en-US" altLang="en-US" dirty="0" smtClean="0"/>
              <a:t>encode the following two programs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868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502814" y="1081088"/>
            <a:ext cx="3363119" cy="4524375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000" dirty="0" smtClean="0">
                <a:latin typeface="Andale Mono" charset="0"/>
              </a:rPr>
              <a:t>begin</a:t>
            </a:r>
            <a:endParaRPr lang="en-US" altLang="en-US" sz="2000" dirty="0"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while</a:t>
            </a:r>
            <a:r>
              <a:rPr lang="en-US" altLang="en-US" sz="2000" dirty="0">
                <a:latin typeface="Andale Mono" charset="0"/>
              </a:rPr>
              <a:t> (x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sz="1600" b="1" dirty="0">
                <a:latin typeface="Andale Mono" charset="0"/>
              </a:rPr>
              <a:t>∧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 dirty="0">
                <a:latin typeface="Andale Mono" charset="0"/>
              </a:rPr>
              <a:t>    x</a:t>
            </a:r>
            <a:r>
              <a:rPr lang="en-US" altLang="en-US" sz="2000" baseline="-25000" dirty="0">
                <a:latin typeface="Andale Mono" charset="0"/>
              </a:rPr>
              <a:t>1 </a:t>
            </a:r>
            <a:r>
              <a:rPr lang="en-US" altLang="en-US" sz="2000" dirty="0">
                <a:latin typeface="Andale Mono" charset="0"/>
              </a:rPr>
              <a:t>= true;</a:t>
            </a:r>
            <a:endParaRPr lang="en-US" altLang="en-US" sz="2000" baseline="-25000" dirty="0"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   while</a:t>
            </a:r>
            <a:r>
              <a:rPr lang="en-US" altLang="en-US" sz="2000" dirty="0">
                <a:latin typeface="Andale Mono" charset="0"/>
              </a:rPr>
              <a:t> (x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sz="2000" dirty="0">
                <a:latin typeface="Andale Mono" charset="0"/>
              </a:rPr>
              <a:t>↔x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      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sz="2000" b="1" dirty="0">
                <a:latin typeface="Andale Mono" charset="0"/>
              </a:rPr>
              <a:t>=(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sz="1600" dirty="0">
                <a:latin typeface="Andale Mono" charset="0"/>
              </a:rPr>
              <a:t>∨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);</a:t>
            </a:r>
            <a:endParaRPr lang="en-US" altLang="en-US" sz="2000" b="1" dirty="0"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   </a:t>
            </a:r>
            <a:r>
              <a:rPr lang="en-US" altLang="en-US" sz="2000" b="1" dirty="0" err="1">
                <a:latin typeface="Andale Mono" charset="0"/>
              </a:rPr>
              <a:t>endwhile</a:t>
            </a:r>
            <a:endParaRPr lang="en-US" altLang="en-US" sz="2000" baseline="-25000" dirty="0"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</a:t>
            </a:r>
            <a:r>
              <a:rPr lang="en-US" altLang="en-US" sz="2000" b="1" dirty="0" err="1">
                <a:latin typeface="Andale Mono" charset="0"/>
              </a:rPr>
              <a:t>endwhile</a:t>
            </a:r>
            <a:endParaRPr lang="en-US" altLang="en-US" sz="2000" b="1" dirty="0"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if</a:t>
            </a:r>
            <a:r>
              <a:rPr lang="en-US" altLang="en-US" sz="2000" dirty="0">
                <a:latin typeface="Andale Mono" charset="0"/>
              </a:rPr>
              <a:t> (x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sz="1600" dirty="0">
                <a:latin typeface="Andale Mono" charset="0"/>
              </a:rPr>
              <a:t>∨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) </a:t>
            </a:r>
            <a:r>
              <a:rPr lang="en-US" altLang="en-US" sz="2000" b="1" dirty="0">
                <a:latin typeface="Andale Mono" charset="0"/>
              </a:rPr>
              <a:t>then</a:t>
            </a:r>
          </a:p>
          <a:p>
            <a:pPr eaLnBrk="1" hangingPunct="1"/>
            <a:r>
              <a:rPr lang="en-US" altLang="en-US" sz="2000" dirty="0">
                <a:latin typeface="Andale Mono" charset="0"/>
              </a:rPr>
              <a:t>  x</a:t>
            </a:r>
            <a:r>
              <a:rPr lang="en-US" altLang="en-US" sz="2000" baseline="-25000" dirty="0">
                <a:latin typeface="Andale Mono" charset="0"/>
              </a:rPr>
              <a:t>3</a:t>
            </a:r>
            <a:r>
              <a:rPr lang="en-US" altLang="en-US" sz="2000" dirty="0">
                <a:latin typeface="Andale Mono" charset="0"/>
              </a:rPr>
              <a:t>= 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sz="2800" dirty="0">
                <a:latin typeface="Andale Mono" charset="0"/>
              </a:rPr>
              <a:t>↔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;</a:t>
            </a:r>
          </a:p>
          <a:p>
            <a:pPr eaLnBrk="1" hangingPunct="1"/>
            <a:r>
              <a:rPr lang="en-US" altLang="en-US" sz="2000" dirty="0">
                <a:latin typeface="Andale Mono" charset="0"/>
              </a:rPr>
              <a:t>  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= 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dirty="0">
                <a:latin typeface="Andale Mono" charset="0"/>
              </a:rPr>
              <a:t>∨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;</a:t>
            </a:r>
            <a:endParaRPr lang="en-US" altLang="en-US" sz="2000" b="1" dirty="0"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else</a:t>
            </a:r>
          </a:p>
          <a:p>
            <a:pPr eaLnBrk="1" hangingPunct="1"/>
            <a:r>
              <a:rPr lang="en-US" altLang="en-US" sz="1200" dirty="0">
                <a:latin typeface="Andale Mono" charset="0"/>
              </a:rPr>
              <a:t>    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= x</a:t>
            </a:r>
            <a:r>
              <a:rPr lang="en-US" altLang="en-US" sz="2000" baseline="-25000" dirty="0">
                <a:latin typeface="Andale Mono" charset="0"/>
              </a:rPr>
              <a:t>1</a:t>
            </a:r>
            <a:r>
              <a:rPr lang="en-US" altLang="en-US" b="1" dirty="0">
                <a:latin typeface="Andale Mono" charset="0"/>
              </a:rPr>
              <a:t>∧</a:t>
            </a:r>
            <a:r>
              <a:rPr lang="en-US" altLang="en-US" sz="2000" dirty="0">
                <a:latin typeface="Andale Mono" charset="0"/>
              </a:rPr>
              <a:t>x</a:t>
            </a:r>
            <a:r>
              <a:rPr lang="en-US" altLang="en-US" sz="2000" baseline="-25000" dirty="0">
                <a:latin typeface="Andale Mono" charset="0"/>
              </a:rPr>
              <a:t>2</a:t>
            </a:r>
            <a:r>
              <a:rPr lang="en-US" altLang="en-US" sz="2000" dirty="0">
                <a:latin typeface="Andale Mono" charset="0"/>
              </a:rPr>
              <a:t>;  </a:t>
            </a: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 </a:t>
            </a:r>
            <a:r>
              <a:rPr lang="en-US" altLang="en-US" sz="2000" b="1" dirty="0" err="1">
                <a:latin typeface="Andale Mono" charset="0"/>
              </a:rPr>
              <a:t>endif</a:t>
            </a:r>
            <a:endParaRPr lang="en-US" altLang="en-US" sz="2000" dirty="0">
              <a:latin typeface="Andale Mono" charset="0"/>
            </a:endParaRPr>
          </a:p>
          <a:p>
            <a:pPr eaLnBrk="1" hangingPunct="1"/>
            <a:r>
              <a:rPr lang="en-US" altLang="en-US" sz="2000" b="1" dirty="0">
                <a:latin typeface="Andale Mono" charset="0"/>
              </a:rPr>
              <a:t>end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4514" y="1377950"/>
            <a:ext cx="898172" cy="44211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1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2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3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4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5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6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7</a:t>
            </a:r>
          </a:p>
          <a:p>
            <a:pPr eaLnBrk="1" hangingPunct="1">
              <a:defRPr/>
            </a:pPr>
            <a:endParaRPr lang="en-US" sz="1100" baseline="-25000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  <a:latin typeface="+mj-lt"/>
              </a:rPr>
              <a:t>8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</a:rPr>
              <a:t>9</a:t>
            </a:r>
            <a:endParaRPr lang="en-US" sz="2000" baseline="-25000" dirty="0">
              <a:solidFill>
                <a:srgbClr val="008000"/>
              </a:solidFill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</a:rPr>
              <a:t>10</a:t>
            </a:r>
            <a:endParaRPr lang="en-US" sz="2000" baseline="-25000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</a:rPr>
              <a:t>11</a:t>
            </a:r>
            <a:endParaRPr lang="en-US" sz="2000" baseline="-25000" dirty="0">
              <a:solidFill>
                <a:srgbClr val="008000"/>
              </a:solidFill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</a:rPr>
              <a:t>12</a:t>
            </a:r>
            <a:endParaRPr lang="en-US" sz="2000" baseline="-25000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L</a:t>
            </a:r>
            <a:r>
              <a:rPr lang="en-US" sz="2000" baseline="-25000" dirty="0" smtClean="0">
                <a:solidFill>
                  <a:srgbClr val="008000"/>
                </a:solidFill>
              </a:rPr>
              <a:t>13</a:t>
            </a:r>
            <a:endParaRPr lang="en-US" sz="2000" baseline="-25000" dirty="0">
              <a:solidFill>
                <a:srgbClr val="008000"/>
              </a:solidFill>
            </a:endParaRPr>
          </a:p>
          <a:p>
            <a:pPr eaLnBrk="1" hangingPunct="1">
              <a:defRPr/>
            </a:pPr>
            <a:endParaRPr lang="en-US" sz="2000" baseline="-25000" dirty="0" smtClean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769042" y="1098550"/>
            <a:ext cx="5549900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000" b="1" dirty="0" smtClean="0">
                <a:sym typeface="Wingdings" pitchFamily="2" charset="2"/>
              </a:rPr>
              <a:t>trans(x</a:t>
            </a:r>
            <a:r>
              <a:rPr lang="en-US" altLang="en-US" sz="2000" b="1" baseline="-25000" dirty="0" smtClean="0">
                <a:sym typeface="Wingdings" pitchFamily="2" charset="2"/>
              </a:rPr>
              <a:t>1</a:t>
            </a:r>
            <a:r>
              <a:rPr lang="en-US" altLang="en-US" sz="2000" b="1" dirty="0">
                <a:sym typeface="Wingdings" pitchFamily="2" charset="2"/>
              </a:rPr>
              <a:t>, x</a:t>
            </a:r>
            <a:r>
              <a:rPr lang="en-US" altLang="en-US" sz="2000" b="1" baseline="-25000" dirty="0">
                <a:sym typeface="Wingdings" pitchFamily="2" charset="2"/>
              </a:rPr>
              <a:t>2</a:t>
            </a:r>
            <a:r>
              <a:rPr lang="en-US" altLang="en-US" sz="2000" b="1" dirty="0">
                <a:sym typeface="Wingdings" pitchFamily="2" charset="2"/>
              </a:rPr>
              <a:t>, x</a:t>
            </a:r>
            <a:r>
              <a:rPr lang="en-US" altLang="en-US" sz="2000" b="1" baseline="-25000" dirty="0">
                <a:sym typeface="Wingdings" pitchFamily="2" charset="2"/>
              </a:rPr>
              <a:t>3</a:t>
            </a:r>
            <a:r>
              <a:rPr lang="en-US" altLang="en-US" sz="2000" b="1" dirty="0">
                <a:sym typeface="Wingdings" pitchFamily="2" charset="2"/>
              </a:rPr>
              <a:t>, PC,  </a:t>
            </a:r>
            <a:r>
              <a:rPr lang="en-US" altLang="en-US" sz="2000" b="1" dirty="0" smtClean="0">
                <a:sym typeface="Wingdings" pitchFamily="2" charset="2"/>
              </a:rPr>
              <a:t>x</a:t>
            </a:r>
            <a:r>
              <a:rPr lang="en-US" altLang="en-US" sz="2000" b="1" baseline="-25000" dirty="0" smtClean="0">
                <a:sym typeface="Wingdings" pitchFamily="2" charset="2"/>
              </a:rPr>
              <a:t>1</a:t>
            </a:r>
            <a:r>
              <a:rPr lang="en-US" altLang="en-US" sz="2000" b="1" dirty="0">
                <a:sym typeface="Wingdings" pitchFamily="2" charset="2"/>
              </a:rPr>
              <a:t>’, x</a:t>
            </a:r>
            <a:r>
              <a:rPr lang="en-US" altLang="en-US" sz="2000" b="1" baseline="-25000" dirty="0">
                <a:sym typeface="Wingdings" pitchFamily="2" charset="2"/>
              </a:rPr>
              <a:t>2</a:t>
            </a:r>
            <a:r>
              <a:rPr lang="en-US" altLang="en-US" sz="2000" b="1" dirty="0">
                <a:sym typeface="Wingdings" pitchFamily="2" charset="2"/>
              </a:rPr>
              <a:t>’, x</a:t>
            </a:r>
            <a:r>
              <a:rPr lang="en-US" altLang="en-US" sz="2000" b="1" baseline="-25000" dirty="0">
                <a:sym typeface="Wingdings" pitchFamily="2" charset="2"/>
              </a:rPr>
              <a:t>3</a:t>
            </a:r>
            <a:r>
              <a:rPr lang="en-US" altLang="en-US" sz="2000" b="1" dirty="0">
                <a:sym typeface="Wingdings" pitchFamily="2" charset="2"/>
              </a:rPr>
              <a:t>’, PC</a:t>
            </a:r>
            <a:r>
              <a:rPr lang="en-US" altLang="en-US" sz="2000" b="1" dirty="0" smtClean="0">
                <a:sym typeface="Wingdings" pitchFamily="2" charset="2"/>
              </a:rPr>
              <a:t>’) = </a:t>
            </a:r>
            <a:endParaRPr lang="en-US" altLang="en-US" sz="2000" b="1" dirty="0">
              <a:sym typeface="Wingdings" pitchFamily="2" charset="2"/>
            </a:endParaRPr>
          </a:p>
          <a:p>
            <a:pPr eaLnBrk="1" hangingPunct="1"/>
            <a:endParaRPr lang="en-US" altLang="en-US" sz="2000" b="1" dirty="0">
              <a:sym typeface="Wingdings" pitchFamily="2" charset="2"/>
            </a:endParaRP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((        (PC=L</a:t>
            </a:r>
            <a:r>
              <a:rPr lang="en-US" altLang="en-US" sz="1600" baseline="-25000" dirty="0">
                <a:sym typeface="Wingdings" pitchFamily="2" charset="2"/>
              </a:rPr>
              <a:t>1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2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en-US" sz="1600" dirty="0"/>
              <a:t>∧  (x</a:t>
            </a:r>
            <a:r>
              <a:rPr lang="en-US" altLang="en-US" sz="1600" baseline="-25000" dirty="0"/>
              <a:t>1</a:t>
            </a:r>
            <a:r>
              <a:rPr lang="en-US" altLang="en-US" sz="1200" b="1" dirty="0"/>
              <a:t>∧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 )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1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7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¬</a:t>
            </a:r>
            <a:r>
              <a:rPr lang="en-US" altLang="en-US" sz="1600" dirty="0"/>
              <a:t>(x</a:t>
            </a:r>
            <a:r>
              <a:rPr lang="en-US" altLang="en-US" sz="1600" baseline="-25000" dirty="0"/>
              <a:t>1</a:t>
            </a:r>
            <a:r>
              <a:rPr lang="en-US" altLang="en-US" sz="1200" b="1" dirty="0"/>
              <a:t>∧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)</a:t>
            </a:r>
            <a:endParaRPr lang="en-US" altLang="ja-JP" sz="1600" dirty="0"/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6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</a:t>
            </a:r>
            <a:r>
              <a:rPr lang="en-US" altLang="ja-JP" sz="1600" dirty="0">
                <a:sym typeface="Wingdings" pitchFamily="2" charset="2"/>
              </a:rPr>
              <a:t>) ) </a:t>
            </a:r>
          </a:p>
          <a:p>
            <a:pPr eaLnBrk="1" hangingPunct="1"/>
            <a:r>
              <a:rPr lang="en-US" altLang="ja-JP" sz="1600" dirty="0">
                <a:sym typeface="Wingdings" pitchFamily="2" charset="2"/>
              </a:rPr>
              <a:t>         </a:t>
            </a:r>
            <a:r>
              <a:rPr lang="en-US" altLang="ja-JP" sz="1600" dirty="0"/>
              <a:t>∧</a:t>
            </a:r>
            <a:r>
              <a:rPr lang="en-US" altLang="ja-JP" sz="1600" baseline="-25000" dirty="0"/>
              <a:t> </a:t>
            </a:r>
            <a:r>
              <a:rPr lang="en-US" altLang="ja-JP" sz="1600" dirty="0"/>
              <a:t>((x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)))</a:t>
            </a: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2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3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’= T)</a:t>
            </a:r>
            <a:r>
              <a:rPr lang="en-US" altLang="en-US" sz="1600" dirty="0"/>
              <a:t>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</a:t>
            </a: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((        (PC=L</a:t>
            </a:r>
            <a:r>
              <a:rPr lang="en-US" altLang="en-US" sz="1600" baseline="-25000" dirty="0">
                <a:sym typeface="Wingdings" pitchFamily="2" charset="2"/>
              </a:rPr>
              <a:t>3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4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en-US" sz="1600" dirty="0"/>
              <a:t>∧  (x</a:t>
            </a:r>
            <a:r>
              <a:rPr lang="en-US" altLang="en-US" sz="1600" baseline="-25000" dirty="0"/>
              <a:t>1</a:t>
            </a:r>
            <a:r>
              <a:rPr lang="en-US" altLang="en-US" sz="1600" dirty="0"/>
              <a:t>↔x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 )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3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6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¬</a:t>
            </a:r>
            <a:r>
              <a:rPr lang="en-US" altLang="en-US" sz="1600" dirty="0"/>
              <a:t>(x</a:t>
            </a:r>
            <a:r>
              <a:rPr lang="en-US" altLang="en-US" sz="1600" baseline="-25000" dirty="0"/>
              <a:t>1</a:t>
            </a:r>
            <a:r>
              <a:rPr lang="en-US" altLang="en-US" sz="1600" dirty="0"/>
              <a:t>↔x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)</a:t>
            </a:r>
            <a:endParaRPr lang="en-US" altLang="ja-JP" sz="1600" dirty="0"/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5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3</a:t>
            </a:r>
            <a:r>
              <a:rPr lang="en-US" altLang="ja-JP" sz="1600" dirty="0">
                <a:sym typeface="Wingdings" pitchFamily="2" charset="2"/>
              </a:rPr>
              <a:t>) ) </a:t>
            </a:r>
          </a:p>
          <a:p>
            <a:pPr eaLnBrk="1" hangingPunct="1"/>
            <a:r>
              <a:rPr lang="en-US" altLang="ja-JP" sz="1600" dirty="0">
                <a:sym typeface="Wingdings" pitchFamily="2" charset="2"/>
              </a:rPr>
              <a:t>         </a:t>
            </a:r>
            <a:r>
              <a:rPr lang="en-US" altLang="ja-JP" sz="1600" dirty="0"/>
              <a:t>∧</a:t>
            </a:r>
            <a:r>
              <a:rPr lang="en-US" altLang="ja-JP" sz="1600" baseline="-25000" dirty="0"/>
              <a:t> </a:t>
            </a:r>
            <a:r>
              <a:rPr lang="en-US" altLang="ja-JP" sz="1600" dirty="0"/>
              <a:t>((x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)))</a:t>
            </a:r>
            <a:endParaRPr lang="en-US" altLang="en-US" sz="1600" dirty="0"/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4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5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en-US" sz="1100" dirty="0"/>
              <a:t>∨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)</a:t>
            </a:r>
            <a:r>
              <a:rPr lang="en-US" altLang="en-US" sz="1600" dirty="0"/>
              <a:t>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</a:t>
            </a:r>
          </a:p>
          <a:p>
            <a:pPr eaLnBrk="1" hangingPunct="1"/>
            <a:r>
              <a:rPr lang="en-US" altLang="en-US" sz="1600" dirty="0"/>
              <a:t>∨   (</a:t>
            </a:r>
            <a:r>
              <a:rPr lang="en-US" altLang="en-US" sz="1600" dirty="0">
                <a:sym typeface="Wingdings" pitchFamily="2" charset="2"/>
              </a:rPr>
              <a:t>(       (PC=L</a:t>
            </a:r>
            <a:r>
              <a:rPr lang="en-US" altLang="en-US" sz="1600" baseline="-25000" dirty="0">
                <a:sym typeface="Wingdings" pitchFamily="2" charset="2"/>
              </a:rPr>
              <a:t>7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8</a:t>
            </a:r>
            <a:r>
              <a:rPr lang="en-US" altLang="en-US" sz="1600" dirty="0"/>
              <a:t> ∧  (x</a:t>
            </a:r>
            <a:r>
              <a:rPr lang="en-US" altLang="en-US" sz="1600" baseline="-25000" dirty="0"/>
              <a:t>1</a:t>
            </a:r>
            <a:r>
              <a:rPr lang="en-US" altLang="en-US" sz="1200" dirty="0"/>
              <a:t>∨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en-US" sz="1600" dirty="0">
                <a:sym typeface="Wingdings" pitchFamily="2" charset="2"/>
              </a:rPr>
              <a:t>  </a:t>
            </a:r>
            <a:r>
              <a:rPr lang="en-US" altLang="ja-JP" sz="1600" dirty="0">
                <a:sym typeface="Wingdings" pitchFamily="2" charset="2"/>
              </a:rPr>
              <a:t>)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ja-JP" sz="1600" dirty="0">
                <a:sym typeface="Wingdings" pitchFamily="2" charset="2"/>
              </a:rPr>
              <a:t>(PC=L</a:t>
            </a:r>
            <a:r>
              <a:rPr lang="en-US" altLang="ja-JP" sz="1600" baseline="-25000" dirty="0">
                <a:sym typeface="Wingdings" pitchFamily="2" charset="2"/>
              </a:rPr>
              <a:t>7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11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¬ </a:t>
            </a:r>
            <a:r>
              <a:rPr lang="en-US" altLang="en-US" sz="1600" dirty="0"/>
              <a:t>(x</a:t>
            </a:r>
            <a:r>
              <a:rPr lang="en-US" altLang="en-US" sz="1600" baseline="-25000" dirty="0"/>
              <a:t>1</a:t>
            </a:r>
            <a:r>
              <a:rPr lang="en-US" altLang="en-US" sz="1200" dirty="0"/>
              <a:t>∨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en-US" sz="1600" dirty="0">
                <a:sym typeface="Wingdings" pitchFamily="2" charset="2"/>
              </a:rPr>
              <a:t> )</a:t>
            </a:r>
            <a:r>
              <a:rPr lang="en-US" altLang="ja-JP" sz="1600" dirty="0">
                <a:sym typeface="Wingdings" pitchFamily="2" charset="2"/>
              </a:rPr>
              <a:t> 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</a:t>
            </a:r>
            <a:r>
              <a:rPr lang="en-US" altLang="ja-JP" sz="1600" dirty="0">
                <a:sym typeface="Wingdings" pitchFamily="2" charset="2"/>
              </a:rPr>
              <a:t> (PC=L</a:t>
            </a:r>
            <a:r>
              <a:rPr lang="en-US" altLang="ja-JP" sz="1600" baseline="-25000" dirty="0">
                <a:sym typeface="Wingdings" pitchFamily="2" charset="2"/>
              </a:rPr>
              <a:t>10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13</a:t>
            </a:r>
            <a:r>
              <a:rPr lang="en-US" altLang="ja-JP" sz="1600" dirty="0">
                <a:sym typeface="Wingdings" pitchFamily="2" charset="2"/>
              </a:rPr>
              <a:t>) 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ja-JP" sz="1600" dirty="0">
                <a:sym typeface="Wingdings" pitchFamily="2" charset="2"/>
              </a:rPr>
              <a:t>(PC=L</a:t>
            </a:r>
            <a:r>
              <a:rPr lang="en-US" altLang="ja-JP" sz="1600" baseline="-25000" dirty="0">
                <a:sym typeface="Wingdings" pitchFamily="2" charset="2"/>
              </a:rPr>
              <a:t>12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13</a:t>
            </a:r>
            <a:r>
              <a:rPr lang="en-US" altLang="ja-JP" sz="1600" dirty="0">
                <a:sym typeface="Wingdings" pitchFamily="2" charset="2"/>
              </a:rPr>
              <a:t>) )</a:t>
            </a:r>
          </a:p>
          <a:p>
            <a:pPr eaLnBrk="1" hangingPunct="1"/>
            <a:r>
              <a:rPr lang="en-US" altLang="ja-JP" sz="1600" dirty="0">
                <a:sym typeface="Wingdings" pitchFamily="2" charset="2"/>
              </a:rPr>
              <a:t>         </a:t>
            </a:r>
            <a:r>
              <a:rPr lang="en-US" altLang="ja-JP" sz="1600" dirty="0"/>
              <a:t>∧</a:t>
            </a:r>
            <a:r>
              <a:rPr lang="en-US" altLang="ja-JP" sz="1600" baseline="-25000" dirty="0"/>
              <a:t> </a:t>
            </a:r>
            <a:r>
              <a:rPr lang="en-US" altLang="ja-JP" sz="1600" dirty="0"/>
              <a:t>((x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)))</a:t>
            </a:r>
            <a:r>
              <a:rPr lang="en-US" altLang="en-US" sz="1600" dirty="0"/>
              <a:t> </a:t>
            </a:r>
            <a:endParaRPr lang="en-US" altLang="ja-JP" sz="1600" dirty="0">
              <a:sym typeface="Wingdings" pitchFamily="2" charset="2"/>
            </a:endParaRP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8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9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’= (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1</a:t>
            </a:r>
            <a:r>
              <a:rPr lang="en-US" altLang="en-US" sz="1400" dirty="0"/>
              <a:t>↔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))∧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))</a:t>
            </a: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9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10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’= (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1</a:t>
            </a:r>
            <a:r>
              <a:rPr lang="en-US" altLang="en-US" sz="1400" dirty="0"/>
              <a:t>∨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))∧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</a:t>
            </a: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11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12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’= (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1</a:t>
            </a:r>
            <a:r>
              <a:rPr lang="en-US" altLang="en-US" sz="1400" dirty="0"/>
              <a:t>∧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))∧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</a:t>
            </a:r>
          </a:p>
          <a:p>
            <a:pPr eaLnBrk="1" hangingPunct="1"/>
            <a:endParaRPr lang="en-US" altLang="en-US" sz="1600" dirty="0"/>
          </a:p>
        </p:txBody>
      </p: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3201564" y="1689100"/>
            <a:ext cx="1203325" cy="2286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3539702" y="1917700"/>
            <a:ext cx="688975" cy="81121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>
            <a:off x="3593677" y="2297113"/>
            <a:ext cx="557212" cy="652462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3201564" y="2614613"/>
            <a:ext cx="1027113" cy="13716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3138064" y="3455988"/>
            <a:ext cx="1012825" cy="8270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2628477" y="3878263"/>
            <a:ext cx="1522412" cy="15255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2"/>
          <p:cNvCxnSpPr>
            <a:cxnSpLocks noChangeShapeType="1"/>
          </p:cNvCxnSpPr>
          <p:nvPr/>
        </p:nvCxnSpPr>
        <p:spPr bwMode="auto">
          <a:xfrm>
            <a:off x="2591964" y="4206875"/>
            <a:ext cx="1522413" cy="1525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>
            <a:off x="2604664" y="4814888"/>
            <a:ext cx="1509713" cy="1211262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7630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592138" y="1601788"/>
            <a:ext cx="3503612" cy="4094162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>
                <a:latin typeface="Andale Mono" charset="0"/>
              </a:rPr>
              <a:t>Begin</a:t>
            </a:r>
          </a:p>
          <a:p>
            <a:pPr eaLnBrk="1" hangingPunct="1"/>
            <a:r>
              <a:rPr lang="en-US" altLang="en-US" sz="2000">
                <a:latin typeface="Andale Mono" charset="0"/>
              </a:rPr>
              <a:t> x</a:t>
            </a:r>
            <a:r>
              <a:rPr lang="en-US" altLang="en-US" sz="2000" baseline="-25000">
                <a:latin typeface="Andale Mono" charset="0"/>
              </a:rPr>
              <a:t>1</a:t>
            </a:r>
            <a:r>
              <a:rPr lang="en-US" altLang="en-US" sz="2000">
                <a:latin typeface="Andale Mono" charset="0"/>
              </a:rPr>
              <a:t> = false;</a:t>
            </a:r>
          </a:p>
          <a:p>
            <a:pPr eaLnBrk="1" hangingPunct="1"/>
            <a:r>
              <a:rPr lang="en-US" altLang="en-US" sz="2000" b="1">
                <a:latin typeface="Andale Mono" charset="0"/>
              </a:rPr>
              <a:t> while</a:t>
            </a:r>
            <a:r>
              <a:rPr lang="en-US" altLang="en-US" sz="2000">
                <a:latin typeface="Andale Mono" charset="0"/>
              </a:rPr>
              <a:t> (x</a:t>
            </a:r>
            <a:r>
              <a:rPr lang="en-US" altLang="en-US" sz="2000" baseline="-25000">
                <a:latin typeface="Andale Mono" charset="0"/>
              </a:rPr>
              <a:t>1</a:t>
            </a:r>
            <a:r>
              <a:rPr lang="en-US" altLang="en-US" sz="1600" b="1">
                <a:latin typeface="Andale Mono" charset="0"/>
              </a:rPr>
              <a:t>∧</a:t>
            </a:r>
            <a:r>
              <a:rPr lang="en-US" altLang="en-US" sz="2000">
                <a:latin typeface="Andale Mono" charset="0"/>
              </a:rPr>
              <a:t>x</a:t>
            </a:r>
            <a:r>
              <a:rPr lang="en-US" altLang="en-US" sz="2000" baseline="-25000">
                <a:latin typeface="Andale Mono" charset="0"/>
              </a:rPr>
              <a:t>2</a:t>
            </a:r>
            <a:r>
              <a:rPr lang="en-US" altLang="en-US" sz="2000"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>
                <a:latin typeface="Andale Mono" charset="0"/>
              </a:rPr>
              <a:t>    x</a:t>
            </a:r>
            <a:r>
              <a:rPr lang="en-US" altLang="en-US" sz="2000" baseline="-25000">
                <a:latin typeface="Andale Mono" charset="0"/>
              </a:rPr>
              <a:t>1 </a:t>
            </a:r>
            <a:r>
              <a:rPr lang="en-US" altLang="en-US" sz="2000">
                <a:latin typeface="Andale Mono" charset="0"/>
              </a:rPr>
              <a:t>= true;</a:t>
            </a:r>
            <a:endParaRPr lang="en-US" altLang="en-US" sz="2000" baseline="-25000">
              <a:latin typeface="Andale Mono" charset="0"/>
            </a:endParaRPr>
          </a:p>
          <a:p>
            <a:pPr eaLnBrk="1" hangingPunct="1"/>
            <a:r>
              <a:rPr lang="en-US" altLang="en-US" sz="2000" b="1">
                <a:latin typeface="Andale Mono" charset="0"/>
              </a:rPr>
              <a:t>    while</a:t>
            </a:r>
            <a:r>
              <a:rPr lang="en-US" altLang="en-US" sz="2000">
                <a:latin typeface="Andale Mono" charset="0"/>
              </a:rPr>
              <a:t> (x</a:t>
            </a:r>
            <a:r>
              <a:rPr lang="en-US" altLang="en-US" sz="2000" baseline="-25000">
                <a:latin typeface="Andale Mono" charset="0"/>
              </a:rPr>
              <a:t>1</a:t>
            </a:r>
            <a:r>
              <a:rPr lang="en-US" altLang="en-US" sz="2000">
                <a:latin typeface="Andale Mono" charset="0"/>
              </a:rPr>
              <a:t>↔x</a:t>
            </a:r>
            <a:r>
              <a:rPr lang="en-US" altLang="en-US" sz="2000" baseline="-25000">
                <a:latin typeface="Andale Mono" charset="0"/>
              </a:rPr>
              <a:t>2</a:t>
            </a:r>
            <a:r>
              <a:rPr lang="en-US" altLang="en-US" sz="2000">
                <a:latin typeface="Andale Mono" charset="0"/>
              </a:rPr>
              <a:t>) do</a:t>
            </a:r>
          </a:p>
          <a:p>
            <a:pPr eaLnBrk="1" hangingPunct="1"/>
            <a:r>
              <a:rPr lang="en-US" altLang="en-US" sz="2000" b="1">
                <a:latin typeface="Andale Mono" charset="0"/>
              </a:rPr>
              <a:t>      if</a:t>
            </a:r>
            <a:r>
              <a:rPr lang="en-US" altLang="en-US" sz="2000">
                <a:latin typeface="Andale Mono" charset="0"/>
              </a:rPr>
              <a:t> (x</a:t>
            </a:r>
            <a:r>
              <a:rPr lang="en-US" altLang="en-US" sz="2000" baseline="-25000">
                <a:latin typeface="Andale Mono" charset="0"/>
              </a:rPr>
              <a:t>1</a:t>
            </a:r>
            <a:r>
              <a:rPr lang="en-US" altLang="en-US" sz="1600">
                <a:latin typeface="Andale Mono" charset="0"/>
              </a:rPr>
              <a:t>∨</a:t>
            </a:r>
            <a:r>
              <a:rPr lang="en-US" altLang="en-US" sz="2000">
                <a:latin typeface="Andale Mono" charset="0"/>
              </a:rPr>
              <a:t>x</a:t>
            </a:r>
            <a:r>
              <a:rPr lang="en-US" altLang="en-US" sz="2000" baseline="-25000">
                <a:latin typeface="Andale Mono" charset="0"/>
              </a:rPr>
              <a:t>2</a:t>
            </a:r>
            <a:r>
              <a:rPr lang="en-US" altLang="en-US" sz="2000">
                <a:latin typeface="Andale Mono" charset="0"/>
              </a:rPr>
              <a:t>) </a:t>
            </a:r>
            <a:r>
              <a:rPr lang="en-US" altLang="en-US" sz="2000" b="1">
                <a:latin typeface="Andale Mono" charset="0"/>
              </a:rPr>
              <a:t>then</a:t>
            </a:r>
          </a:p>
          <a:p>
            <a:pPr eaLnBrk="1" hangingPunct="1"/>
            <a:r>
              <a:rPr lang="en-US" altLang="en-US" sz="2000">
                <a:latin typeface="Andale Mono" charset="0"/>
              </a:rPr>
              <a:t>    </a:t>
            </a:r>
            <a:r>
              <a:rPr lang="en-US" altLang="en-US" sz="2000" b="1">
                <a:latin typeface="Andale Mono" charset="0"/>
              </a:rPr>
              <a:t>    x</a:t>
            </a:r>
            <a:r>
              <a:rPr lang="en-US" altLang="en-US" sz="2000" b="1" baseline="-25000">
                <a:latin typeface="Andale Mono" charset="0"/>
              </a:rPr>
              <a:t>3</a:t>
            </a:r>
            <a:r>
              <a:rPr lang="en-US" altLang="en-US" sz="2000" b="1">
                <a:latin typeface="Andale Mono" charset="0"/>
              </a:rPr>
              <a:t>=(</a:t>
            </a:r>
            <a:r>
              <a:rPr lang="en-US" altLang="en-US" sz="2000">
                <a:latin typeface="Andale Mono" charset="0"/>
              </a:rPr>
              <a:t>x</a:t>
            </a:r>
            <a:r>
              <a:rPr lang="en-US" altLang="en-US" sz="2000" baseline="-25000">
                <a:latin typeface="Andale Mono" charset="0"/>
              </a:rPr>
              <a:t>1</a:t>
            </a:r>
            <a:r>
              <a:rPr lang="en-US" altLang="en-US" sz="1600">
                <a:latin typeface="Andale Mono" charset="0"/>
              </a:rPr>
              <a:t>∨ </a:t>
            </a:r>
            <a:r>
              <a:rPr lang="en-US" altLang="en-US" sz="2000">
                <a:sym typeface="Wingdings" pitchFamily="2" charset="2"/>
              </a:rPr>
              <a:t>¬</a:t>
            </a:r>
            <a:r>
              <a:rPr lang="en-US" altLang="en-US" sz="2000">
                <a:latin typeface="Andale Mono" charset="0"/>
              </a:rPr>
              <a:t>x</a:t>
            </a:r>
            <a:r>
              <a:rPr lang="en-US" altLang="en-US" sz="2000" baseline="-25000">
                <a:latin typeface="Andale Mono" charset="0"/>
              </a:rPr>
              <a:t>2</a:t>
            </a:r>
            <a:r>
              <a:rPr lang="en-US" altLang="en-US" sz="2000">
                <a:latin typeface="Andale Mono" charset="0"/>
              </a:rPr>
              <a:t>);</a:t>
            </a:r>
          </a:p>
          <a:p>
            <a:pPr eaLnBrk="1" hangingPunct="1"/>
            <a:r>
              <a:rPr lang="en-US" altLang="en-US" sz="2000" b="1">
                <a:latin typeface="Andale Mono" charset="0"/>
              </a:rPr>
              <a:t>      else</a:t>
            </a:r>
          </a:p>
          <a:p>
            <a:pPr eaLnBrk="1" hangingPunct="1"/>
            <a:r>
              <a:rPr lang="en-US" altLang="en-US" sz="2000" b="1">
                <a:latin typeface="Andale Mono" charset="0"/>
              </a:rPr>
              <a:t>        x</a:t>
            </a:r>
            <a:r>
              <a:rPr lang="en-US" altLang="en-US" sz="2000" b="1" baseline="-25000">
                <a:latin typeface="Andale Mono" charset="0"/>
              </a:rPr>
              <a:t>3</a:t>
            </a:r>
            <a:r>
              <a:rPr lang="en-US" altLang="en-US" sz="2000" b="1">
                <a:latin typeface="Andale Mono" charset="0"/>
              </a:rPr>
              <a:t>=(</a:t>
            </a:r>
            <a:r>
              <a:rPr lang="en-US" altLang="en-US" sz="2000">
                <a:sym typeface="Wingdings" pitchFamily="2" charset="2"/>
              </a:rPr>
              <a:t>¬</a:t>
            </a:r>
            <a:r>
              <a:rPr lang="en-US" altLang="en-US" sz="2000">
                <a:latin typeface="Andale Mono" charset="0"/>
              </a:rPr>
              <a:t>x</a:t>
            </a:r>
            <a:r>
              <a:rPr lang="en-US" altLang="en-US" sz="2000" baseline="-25000">
                <a:latin typeface="Andale Mono" charset="0"/>
              </a:rPr>
              <a:t>1</a:t>
            </a:r>
            <a:r>
              <a:rPr lang="en-US" altLang="en-US" sz="1600">
                <a:latin typeface="Andale Mono" charset="0"/>
              </a:rPr>
              <a:t>∨</a:t>
            </a:r>
            <a:r>
              <a:rPr lang="en-US" altLang="en-US" sz="2000">
                <a:latin typeface="Andale Mono" charset="0"/>
              </a:rPr>
              <a:t>x</a:t>
            </a:r>
            <a:r>
              <a:rPr lang="en-US" altLang="en-US" sz="2000" baseline="-25000">
                <a:latin typeface="Andale Mono" charset="0"/>
              </a:rPr>
              <a:t>2</a:t>
            </a:r>
            <a:r>
              <a:rPr lang="en-US" altLang="en-US" sz="2000">
                <a:latin typeface="Andale Mono" charset="0"/>
              </a:rPr>
              <a:t>);</a:t>
            </a:r>
          </a:p>
          <a:p>
            <a:pPr eaLnBrk="1" hangingPunct="1"/>
            <a:r>
              <a:rPr lang="en-US" altLang="en-US" sz="2000" b="1">
                <a:latin typeface="Andale Mono" charset="0"/>
              </a:rPr>
              <a:t>      endif</a:t>
            </a:r>
          </a:p>
          <a:p>
            <a:pPr eaLnBrk="1" hangingPunct="1"/>
            <a:r>
              <a:rPr lang="en-US" altLang="en-US" sz="2000" b="1">
                <a:latin typeface="Andale Mono" charset="0"/>
              </a:rPr>
              <a:t>    endwhile</a:t>
            </a:r>
            <a:endParaRPr lang="en-US" altLang="en-US" sz="2000" baseline="-25000">
              <a:latin typeface="Andale Mono" charset="0"/>
            </a:endParaRPr>
          </a:p>
          <a:p>
            <a:pPr eaLnBrk="1" hangingPunct="1"/>
            <a:r>
              <a:rPr lang="en-US" altLang="en-US" sz="2000" b="1">
                <a:latin typeface="Andale Mono" charset="0"/>
              </a:rPr>
              <a:t> endwhile</a:t>
            </a:r>
          </a:p>
          <a:p>
            <a:pPr eaLnBrk="1" hangingPunct="1"/>
            <a:r>
              <a:rPr lang="en-US" altLang="en-US" sz="2000" b="1">
                <a:latin typeface="Andale Mono" charset="0"/>
              </a:rPr>
              <a:t>end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1958975"/>
            <a:ext cx="850900" cy="37703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1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2</a:t>
            </a:r>
          </a:p>
          <a:p>
            <a:pPr eaLnBrk="1" hangingPunct="1">
              <a:defRPr/>
            </a:pPr>
            <a:endParaRPr lang="en-US" sz="600" baseline="-25000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3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4</a:t>
            </a:r>
          </a:p>
          <a:p>
            <a:pPr eaLnBrk="1" hangingPunct="1">
              <a:defRPr/>
            </a:pPr>
            <a:endParaRPr lang="en-US" sz="700" baseline="-25000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5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6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7</a:t>
            </a:r>
          </a:p>
          <a:p>
            <a:pPr eaLnBrk="1" hangingPunct="1">
              <a:defRPr/>
            </a:pPr>
            <a:endParaRPr lang="en-US" sz="1050" baseline="-25000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  <a:latin typeface="+mj-lt"/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  <a:latin typeface="+mj-lt"/>
              </a:rPr>
              <a:t>8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</a:rPr>
              <a:t>9</a:t>
            </a:r>
            <a:endParaRPr lang="en-US" sz="1800" baseline="-25000" dirty="0">
              <a:solidFill>
                <a:srgbClr val="008000"/>
              </a:solidFill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</a:rPr>
              <a:t>10</a:t>
            </a:r>
            <a:endParaRPr lang="en-US" sz="1800" baseline="-25000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</a:rPr>
              <a:t>11</a:t>
            </a:r>
            <a:endParaRPr lang="en-US" sz="1800" baseline="-25000" dirty="0">
              <a:solidFill>
                <a:srgbClr val="008000"/>
              </a:solidFill>
            </a:endParaRPr>
          </a:p>
          <a:p>
            <a:pPr eaLnBrk="1" hangingPunct="1">
              <a:defRPr/>
            </a:pPr>
            <a:r>
              <a:rPr lang="en-US" sz="1800" dirty="0" smtClean="0">
                <a:solidFill>
                  <a:srgbClr val="008000"/>
                </a:solidFill>
              </a:rPr>
              <a:t>L</a:t>
            </a:r>
            <a:r>
              <a:rPr lang="en-US" sz="1800" baseline="-25000" dirty="0" smtClean="0">
                <a:solidFill>
                  <a:srgbClr val="008000"/>
                </a:solidFill>
              </a:rPr>
              <a:t>12</a:t>
            </a:r>
            <a:endParaRPr lang="en-US" sz="1800" baseline="-25000" dirty="0" smtClean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191000" y="1206500"/>
            <a:ext cx="54102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000" b="1" dirty="0" smtClean="0">
                <a:sym typeface="Wingdings" pitchFamily="2" charset="2"/>
              </a:rPr>
              <a:t>trans(x</a:t>
            </a:r>
            <a:r>
              <a:rPr lang="en-US" altLang="en-US" sz="2000" b="1" baseline="-25000" dirty="0" smtClean="0">
                <a:sym typeface="Wingdings" pitchFamily="2" charset="2"/>
              </a:rPr>
              <a:t>1</a:t>
            </a:r>
            <a:r>
              <a:rPr lang="en-US" altLang="en-US" sz="2000" b="1" dirty="0">
                <a:sym typeface="Wingdings" pitchFamily="2" charset="2"/>
              </a:rPr>
              <a:t>, x</a:t>
            </a:r>
            <a:r>
              <a:rPr lang="en-US" altLang="en-US" sz="2000" b="1" baseline="-25000" dirty="0">
                <a:sym typeface="Wingdings" pitchFamily="2" charset="2"/>
              </a:rPr>
              <a:t>2</a:t>
            </a:r>
            <a:r>
              <a:rPr lang="en-US" altLang="en-US" sz="2000" b="1" dirty="0">
                <a:sym typeface="Wingdings" pitchFamily="2" charset="2"/>
              </a:rPr>
              <a:t>, x</a:t>
            </a:r>
            <a:r>
              <a:rPr lang="en-US" altLang="en-US" sz="2000" b="1" baseline="-25000" dirty="0">
                <a:sym typeface="Wingdings" pitchFamily="2" charset="2"/>
              </a:rPr>
              <a:t>3</a:t>
            </a:r>
            <a:r>
              <a:rPr lang="en-US" altLang="en-US" sz="2000" b="1" dirty="0">
                <a:sym typeface="Wingdings" pitchFamily="2" charset="2"/>
              </a:rPr>
              <a:t>, PC, </a:t>
            </a:r>
            <a:r>
              <a:rPr lang="en-US" altLang="en-US" sz="2000" b="1" dirty="0" smtClean="0">
                <a:sym typeface="Wingdings" pitchFamily="2" charset="2"/>
              </a:rPr>
              <a:t> </a:t>
            </a:r>
            <a:r>
              <a:rPr lang="en-US" altLang="en-US" sz="2000" b="1" dirty="0">
                <a:sym typeface="Wingdings" pitchFamily="2" charset="2"/>
              </a:rPr>
              <a:t>x</a:t>
            </a:r>
            <a:r>
              <a:rPr lang="en-US" altLang="en-US" sz="2000" b="1" baseline="-25000" dirty="0">
                <a:sym typeface="Wingdings" pitchFamily="2" charset="2"/>
              </a:rPr>
              <a:t>1</a:t>
            </a:r>
            <a:r>
              <a:rPr lang="en-US" altLang="en-US" sz="2000" b="1" dirty="0">
                <a:sym typeface="Wingdings" pitchFamily="2" charset="2"/>
              </a:rPr>
              <a:t>’, x</a:t>
            </a:r>
            <a:r>
              <a:rPr lang="en-US" altLang="en-US" sz="2000" b="1" baseline="-25000" dirty="0">
                <a:sym typeface="Wingdings" pitchFamily="2" charset="2"/>
              </a:rPr>
              <a:t>2</a:t>
            </a:r>
            <a:r>
              <a:rPr lang="en-US" altLang="en-US" sz="2000" b="1" dirty="0">
                <a:sym typeface="Wingdings" pitchFamily="2" charset="2"/>
              </a:rPr>
              <a:t>’, x</a:t>
            </a:r>
            <a:r>
              <a:rPr lang="en-US" altLang="en-US" sz="2000" b="1" baseline="-25000" dirty="0">
                <a:sym typeface="Wingdings" pitchFamily="2" charset="2"/>
              </a:rPr>
              <a:t>3</a:t>
            </a:r>
            <a:r>
              <a:rPr lang="en-US" altLang="en-US" sz="2000" b="1" dirty="0">
                <a:sym typeface="Wingdings" pitchFamily="2" charset="2"/>
              </a:rPr>
              <a:t>’, PC</a:t>
            </a:r>
            <a:r>
              <a:rPr lang="en-US" altLang="en-US" sz="2000" b="1" dirty="0" smtClean="0">
                <a:sym typeface="Wingdings" pitchFamily="2" charset="2"/>
              </a:rPr>
              <a:t>’) = </a:t>
            </a:r>
            <a:endParaRPr lang="en-US" altLang="en-US" sz="2000" b="1" dirty="0">
              <a:sym typeface="Wingdings" pitchFamily="2" charset="2"/>
            </a:endParaRPr>
          </a:p>
          <a:p>
            <a:pPr eaLnBrk="1" hangingPunct="1"/>
            <a:endParaRPr lang="en-US" altLang="en-US" sz="2000" b="1" dirty="0">
              <a:sym typeface="Wingdings" pitchFamily="2" charset="2"/>
            </a:endParaRPr>
          </a:p>
          <a:p>
            <a:pPr eaLnBrk="1" hangingPunct="1"/>
            <a:r>
              <a:rPr lang="en-US" altLang="en-US" sz="1600" dirty="0"/>
              <a:t>     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1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2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’= F)</a:t>
            </a:r>
            <a:r>
              <a:rPr lang="en-US" altLang="en-US" sz="1600" dirty="0"/>
              <a:t>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</a:t>
            </a:r>
            <a:endParaRPr lang="en-US" altLang="ja-JP" sz="1600" dirty="0">
              <a:sym typeface="Wingdings" pitchFamily="2" charset="2"/>
            </a:endParaRPr>
          </a:p>
          <a:p>
            <a:pPr eaLnBrk="1" hangingPunct="1"/>
            <a:r>
              <a:rPr lang="en-US" altLang="en-US" sz="1600" dirty="0"/>
              <a:t>∨</a:t>
            </a:r>
            <a:r>
              <a:rPr lang="en-US" altLang="en-US" sz="1600" dirty="0">
                <a:sym typeface="Wingdings" pitchFamily="2" charset="2"/>
              </a:rPr>
              <a:t>       (   (       (PC=L</a:t>
            </a:r>
            <a:r>
              <a:rPr lang="en-US" altLang="en-US" sz="1600" baseline="-25000" dirty="0">
                <a:sym typeface="Wingdings" pitchFamily="2" charset="2"/>
              </a:rPr>
              <a:t>2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3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en-US" sz="1600" dirty="0"/>
              <a:t>∧  (x</a:t>
            </a:r>
            <a:r>
              <a:rPr lang="en-US" altLang="en-US" sz="1600" baseline="-25000" dirty="0"/>
              <a:t>1</a:t>
            </a:r>
            <a:r>
              <a:rPr lang="en-US" altLang="en-US" sz="1200" b="1" dirty="0"/>
              <a:t>∧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 )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2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12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¬</a:t>
            </a:r>
            <a:r>
              <a:rPr lang="en-US" altLang="en-US" sz="1600" dirty="0"/>
              <a:t>(x</a:t>
            </a:r>
            <a:r>
              <a:rPr lang="en-US" altLang="en-US" sz="1600" baseline="-25000" dirty="0"/>
              <a:t>1</a:t>
            </a:r>
            <a:r>
              <a:rPr lang="en-US" altLang="en-US" sz="1200" b="1" dirty="0"/>
              <a:t>∧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)</a:t>
            </a:r>
            <a:endParaRPr lang="en-US" altLang="ja-JP" sz="1600" dirty="0"/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11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2</a:t>
            </a:r>
            <a:r>
              <a:rPr lang="en-US" altLang="ja-JP" sz="1600" dirty="0">
                <a:sym typeface="Wingdings" pitchFamily="2" charset="2"/>
              </a:rPr>
              <a:t>) ) </a:t>
            </a:r>
          </a:p>
          <a:p>
            <a:pPr eaLnBrk="1" hangingPunct="1"/>
            <a:r>
              <a:rPr lang="en-US" altLang="ja-JP" sz="1600" dirty="0">
                <a:sym typeface="Wingdings" pitchFamily="2" charset="2"/>
              </a:rPr>
              <a:t>             </a:t>
            </a:r>
            <a:r>
              <a:rPr lang="en-US" altLang="ja-JP" sz="1600" dirty="0"/>
              <a:t>∧</a:t>
            </a:r>
            <a:r>
              <a:rPr lang="en-US" altLang="ja-JP" sz="1600" baseline="-25000" dirty="0"/>
              <a:t> </a:t>
            </a:r>
            <a:r>
              <a:rPr lang="en-US" altLang="ja-JP" sz="1600" dirty="0"/>
              <a:t>((x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)))</a:t>
            </a: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3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4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’= T)</a:t>
            </a:r>
            <a:r>
              <a:rPr lang="en-US" altLang="en-US" sz="1600" dirty="0"/>
              <a:t>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</a:t>
            </a: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((        (PC=L</a:t>
            </a:r>
            <a:r>
              <a:rPr lang="en-US" altLang="en-US" sz="1600" baseline="-25000" dirty="0">
                <a:sym typeface="Wingdings" pitchFamily="2" charset="2"/>
              </a:rPr>
              <a:t>4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5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en-US" sz="1600" dirty="0"/>
              <a:t>∧  (x</a:t>
            </a:r>
            <a:r>
              <a:rPr lang="en-US" altLang="en-US" sz="1600" baseline="-25000" dirty="0"/>
              <a:t>1</a:t>
            </a:r>
            <a:r>
              <a:rPr lang="en-US" altLang="en-US" sz="1600" dirty="0"/>
              <a:t>↔x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 )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4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11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¬</a:t>
            </a:r>
            <a:r>
              <a:rPr lang="en-US" altLang="en-US" sz="1600" dirty="0"/>
              <a:t>(x</a:t>
            </a:r>
            <a:r>
              <a:rPr lang="en-US" altLang="en-US" sz="1600" baseline="-25000" dirty="0"/>
              <a:t>1</a:t>
            </a:r>
            <a:r>
              <a:rPr lang="en-US" altLang="en-US" sz="1600" dirty="0"/>
              <a:t>↔x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ja-JP" sz="1600" dirty="0">
                <a:sym typeface="Wingdings" pitchFamily="2" charset="2"/>
              </a:rPr>
              <a:t> )</a:t>
            </a:r>
            <a:endParaRPr lang="en-US" altLang="ja-JP" sz="1600" dirty="0"/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10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4</a:t>
            </a:r>
            <a:r>
              <a:rPr lang="en-US" altLang="ja-JP" sz="1600" dirty="0">
                <a:sym typeface="Wingdings" pitchFamily="2" charset="2"/>
              </a:rPr>
              <a:t>) ) </a:t>
            </a:r>
          </a:p>
          <a:p>
            <a:pPr eaLnBrk="1" hangingPunct="1"/>
            <a:r>
              <a:rPr lang="en-US" altLang="ja-JP" sz="1600" dirty="0">
                <a:sym typeface="Wingdings" pitchFamily="2" charset="2"/>
              </a:rPr>
              <a:t>         </a:t>
            </a:r>
            <a:r>
              <a:rPr lang="en-US" altLang="ja-JP" sz="1600" dirty="0"/>
              <a:t>∧</a:t>
            </a:r>
            <a:r>
              <a:rPr lang="en-US" altLang="ja-JP" sz="1600" baseline="-25000" dirty="0"/>
              <a:t> </a:t>
            </a:r>
            <a:r>
              <a:rPr lang="en-US" altLang="ja-JP" sz="1600" dirty="0"/>
              <a:t>((x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)))</a:t>
            </a:r>
            <a:endParaRPr lang="en-US" altLang="en-US" sz="1600" dirty="0"/>
          </a:p>
          <a:p>
            <a:pPr eaLnBrk="1" hangingPunct="1"/>
            <a:r>
              <a:rPr lang="en-US" altLang="en-US" sz="1600" dirty="0"/>
              <a:t>∨   (</a:t>
            </a:r>
            <a:r>
              <a:rPr lang="en-US" altLang="en-US" sz="1600" dirty="0">
                <a:sym typeface="Wingdings" pitchFamily="2" charset="2"/>
              </a:rPr>
              <a:t>(       (PC=L</a:t>
            </a:r>
            <a:r>
              <a:rPr lang="en-US" altLang="en-US" sz="1600" baseline="-25000" dirty="0">
                <a:sym typeface="Wingdings" pitchFamily="2" charset="2"/>
              </a:rPr>
              <a:t>5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6</a:t>
            </a:r>
            <a:r>
              <a:rPr lang="en-US" altLang="en-US" sz="1600" dirty="0"/>
              <a:t> ∧  (x</a:t>
            </a:r>
            <a:r>
              <a:rPr lang="en-US" altLang="en-US" sz="1600" baseline="-25000" dirty="0"/>
              <a:t>1</a:t>
            </a:r>
            <a:r>
              <a:rPr lang="en-US" altLang="en-US" sz="1200" dirty="0"/>
              <a:t>∨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en-US" sz="1600" dirty="0">
                <a:sym typeface="Wingdings" pitchFamily="2" charset="2"/>
              </a:rPr>
              <a:t>  </a:t>
            </a:r>
            <a:r>
              <a:rPr lang="en-US" altLang="ja-JP" sz="1600" dirty="0">
                <a:sym typeface="Wingdings" pitchFamily="2" charset="2"/>
              </a:rPr>
              <a:t>)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ja-JP" sz="1600" dirty="0">
                <a:sym typeface="Wingdings" pitchFamily="2" charset="2"/>
              </a:rPr>
              <a:t>(PC=L</a:t>
            </a:r>
            <a:r>
              <a:rPr lang="en-US" altLang="ja-JP" sz="1600" baseline="-25000" dirty="0">
                <a:sym typeface="Wingdings" pitchFamily="2" charset="2"/>
              </a:rPr>
              <a:t>5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8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¬ </a:t>
            </a:r>
            <a:r>
              <a:rPr lang="en-US" altLang="en-US" sz="1600" dirty="0"/>
              <a:t>(x</a:t>
            </a:r>
            <a:r>
              <a:rPr lang="en-US" altLang="en-US" sz="1600" baseline="-25000" dirty="0"/>
              <a:t>1</a:t>
            </a:r>
            <a:r>
              <a:rPr lang="en-US" altLang="en-US" sz="1200" dirty="0"/>
              <a:t>∨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</a:t>
            </a:r>
            <a:r>
              <a:rPr lang="en-US" altLang="en-US" sz="1600" dirty="0">
                <a:sym typeface="Wingdings" pitchFamily="2" charset="2"/>
              </a:rPr>
              <a:t> )</a:t>
            </a:r>
            <a:r>
              <a:rPr lang="en-US" altLang="ja-JP" sz="1600" dirty="0">
                <a:sym typeface="Wingdings" pitchFamily="2" charset="2"/>
              </a:rPr>
              <a:t> 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</a:t>
            </a:r>
            <a:r>
              <a:rPr lang="en-US" altLang="ja-JP" sz="1600" dirty="0">
                <a:sym typeface="Wingdings" pitchFamily="2" charset="2"/>
              </a:rPr>
              <a:t> (PC=L</a:t>
            </a:r>
            <a:r>
              <a:rPr lang="en-US" altLang="ja-JP" sz="1600" baseline="-25000" dirty="0">
                <a:sym typeface="Wingdings" pitchFamily="2" charset="2"/>
              </a:rPr>
              <a:t>7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10</a:t>
            </a:r>
            <a:r>
              <a:rPr lang="en-US" altLang="ja-JP" sz="1600" dirty="0">
                <a:sym typeface="Wingdings" pitchFamily="2" charset="2"/>
              </a:rPr>
              <a:t>) </a:t>
            </a:r>
          </a:p>
          <a:p>
            <a:pPr eaLnBrk="1" hangingPunct="1"/>
            <a:r>
              <a:rPr lang="en-US" altLang="en-US" sz="1600" dirty="0">
                <a:sym typeface="Wingdings" pitchFamily="2" charset="2"/>
              </a:rPr>
              <a:t>            </a:t>
            </a:r>
            <a:r>
              <a:rPr lang="en-US" altLang="en-US" sz="1600" dirty="0"/>
              <a:t>∨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ja-JP" sz="1600" dirty="0">
                <a:sym typeface="Wingdings" pitchFamily="2" charset="2"/>
              </a:rPr>
              <a:t>(PC=L</a:t>
            </a:r>
            <a:r>
              <a:rPr lang="en-US" altLang="ja-JP" sz="1600" baseline="-25000" dirty="0">
                <a:sym typeface="Wingdings" pitchFamily="2" charset="2"/>
              </a:rPr>
              <a:t>9</a:t>
            </a:r>
            <a:r>
              <a:rPr lang="en-US" altLang="en-US" sz="1600" dirty="0"/>
              <a:t> ∧ 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10</a:t>
            </a:r>
            <a:r>
              <a:rPr lang="en-US" altLang="ja-JP" sz="1600" dirty="0">
                <a:sym typeface="Wingdings" pitchFamily="2" charset="2"/>
              </a:rPr>
              <a:t>) )</a:t>
            </a:r>
          </a:p>
          <a:p>
            <a:pPr eaLnBrk="1" hangingPunct="1"/>
            <a:r>
              <a:rPr lang="en-US" altLang="ja-JP" sz="1600" dirty="0">
                <a:sym typeface="Wingdings" pitchFamily="2" charset="2"/>
              </a:rPr>
              <a:t>         </a:t>
            </a:r>
            <a:r>
              <a:rPr lang="en-US" altLang="ja-JP" sz="1600" dirty="0"/>
              <a:t>∧</a:t>
            </a:r>
            <a:r>
              <a:rPr lang="en-US" altLang="ja-JP" sz="1600" baseline="-25000" dirty="0"/>
              <a:t> </a:t>
            </a:r>
            <a:r>
              <a:rPr lang="en-US" altLang="ja-JP" sz="1600" dirty="0"/>
              <a:t>((x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 ∧ (x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 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ja-JP" sz="1600" dirty="0"/>
              <a:t>)))</a:t>
            </a:r>
            <a:r>
              <a:rPr lang="en-US" altLang="en-US" sz="1600" dirty="0"/>
              <a:t> </a:t>
            </a:r>
            <a:endParaRPr lang="en-US" altLang="ja-JP" sz="1600" dirty="0">
              <a:sym typeface="Wingdings" pitchFamily="2" charset="2"/>
            </a:endParaRP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6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7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’= (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1</a:t>
            </a:r>
            <a:r>
              <a:rPr lang="en-US" altLang="en-US" sz="1400" dirty="0"/>
              <a:t>∨</a:t>
            </a:r>
            <a:r>
              <a:rPr lang="en-US" altLang="en-US" sz="1600" dirty="0">
                <a:sym typeface="Wingdings" pitchFamily="2" charset="2"/>
              </a:rPr>
              <a:t>¬ 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))∧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 smtClean="0"/>
              <a:t>)</a:t>
            </a:r>
          </a:p>
          <a:p>
            <a:pPr eaLnBrk="1" hangingPunct="1"/>
            <a:r>
              <a:rPr lang="en-US" altLang="ja-JP" sz="1600" dirty="0"/>
              <a:t> </a:t>
            </a:r>
            <a:r>
              <a:rPr lang="en-US" altLang="ja-JP" sz="1600" dirty="0" smtClean="0"/>
              <a:t>            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))</a:t>
            </a:r>
          </a:p>
          <a:p>
            <a:pPr eaLnBrk="1" hangingPunct="1"/>
            <a:r>
              <a:rPr lang="en-US" altLang="en-US" sz="1600" dirty="0"/>
              <a:t>∨ </a:t>
            </a:r>
            <a:r>
              <a:rPr lang="en-US" altLang="en-US" sz="1600" dirty="0">
                <a:sym typeface="Wingdings" pitchFamily="2" charset="2"/>
              </a:rPr>
              <a:t>(PC=L</a:t>
            </a:r>
            <a:r>
              <a:rPr lang="en-US" altLang="en-US" sz="1600" baseline="-25000" dirty="0">
                <a:sym typeface="Wingdings" pitchFamily="2" charset="2"/>
              </a:rPr>
              <a:t>8</a:t>
            </a:r>
            <a:r>
              <a:rPr lang="en-US" altLang="en-US" sz="1600" dirty="0"/>
              <a:t>∧</a:t>
            </a:r>
            <a:r>
              <a:rPr lang="en-US" altLang="en-US" sz="1600" dirty="0">
                <a:sym typeface="Wingdings" pitchFamily="2" charset="2"/>
              </a:rPr>
              <a:t>PC’=L</a:t>
            </a:r>
            <a:r>
              <a:rPr lang="en-US" altLang="en-US" sz="1600" baseline="-25000" dirty="0">
                <a:sym typeface="Wingdings" pitchFamily="2" charset="2"/>
              </a:rPr>
              <a:t>9 </a:t>
            </a:r>
            <a:r>
              <a:rPr lang="en-US" altLang="en-US" sz="1600" dirty="0"/>
              <a:t>∧(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3</a:t>
            </a:r>
            <a:r>
              <a:rPr lang="en-US" altLang="en-US" sz="1600" dirty="0">
                <a:sym typeface="Wingdings" pitchFamily="2" charset="2"/>
              </a:rPr>
              <a:t>’= (¬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1</a:t>
            </a:r>
            <a:r>
              <a:rPr lang="en-US" altLang="en-US" sz="1400" dirty="0"/>
              <a:t>∨</a:t>
            </a:r>
            <a:r>
              <a:rPr lang="en-US" altLang="en-US" sz="1600" dirty="0">
                <a:sym typeface="Wingdings" pitchFamily="2" charset="2"/>
              </a:rPr>
              <a:t> </a:t>
            </a:r>
            <a:r>
              <a:rPr lang="en-US" altLang="en-US" sz="1600" dirty="0"/>
              <a:t>x</a:t>
            </a:r>
            <a:r>
              <a:rPr lang="en-US" altLang="en-US" sz="1600" baseline="-25000" dirty="0"/>
              <a:t>2</a:t>
            </a:r>
            <a:r>
              <a:rPr lang="en-US" altLang="en-US" sz="1600" dirty="0"/>
              <a:t>))∧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1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1</a:t>
            </a:r>
            <a:r>
              <a:rPr lang="en-US" altLang="ja-JP" sz="1600" dirty="0" smtClean="0"/>
              <a:t>)</a:t>
            </a:r>
          </a:p>
          <a:p>
            <a:pPr eaLnBrk="1" hangingPunct="1"/>
            <a:r>
              <a:rPr lang="en-US" altLang="ja-JP" sz="1600" dirty="0"/>
              <a:t> </a:t>
            </a:r>
            <a:r>
              <a:rPr lang="en-US" altLang="ja-JP" sz="1600" dirty="0" smtClean="0"/>
              <a:t>           ∧</a:t>
            </a:r>
            <a:r>
              <a:rPr lang="en-US" altLang="ja-JP" sz="1600" dirty="0"/>
              <a:t>(x</a:t>
            </a:r>
            <a:r>
              <a:rPr lang="en-US" altLang="ja-JP" sz="1600" baseline="-25000" dirty="0"/>
              <a:t>2</a:t>
            </a:r>
            <a:r>
              <a:rPr lang="en-US" altLang="en-US" sz="1600" dirty="0">
                <a:sym typeface="Wingdings" pitchFamily="2" charset="2"/>
              </a:rPr>
              <a:t>’</a:t>
            </a:r>
            <a:r>
              <a:rPr lang="en-US" altLang="ja-JP" sz="1600" dirty="0">
                <a:sym typeface="Wingdings" pitchFamily="2" charset="2"/>
              </a:rPr>
              <a:t>= </a:t>
            </a:r>
            <a:r>
              <a:rPr lang="en-US" altLang="ja-JP" sz="1600" dirty="0"/>
              <a:t>x</a:t>
            </a:r>
            <a:r>
              <a:rPr lang="en-US" altLang="ja-JP" sz="1600" baseline="-25000" dirty="0"/>
              <a:t>2</a:t>
            </a:r>
            <a:r>
              <a:rPr lang="en-US" altLang="ja-JP" sz="1600" dirty="0"/>
              <a:t>))</a:t>
            </a: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V="1">
            <a:off x="2540000" y="1973263"/>
            <a:ext cx="1919288" cy="1746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flipV="1">
            <a:off x="3354388" y="2246313"/>
            <a:ext cx="836612" cy="176212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3830638" y="2736850"/>
            <a:ext cx="506412" cy="3302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>
            <a:off x="3890963" y="3067050"/>
            <a:ext cx="407987" cy="39211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3973513" y="3394075"/>
            <a:ext cx="363537" cy="9286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3829050" y="3722688"/>
            <a:ext cx="508000" cy="17621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3670300" y="4306888"/>
            <a:ext cx="520700" cy="155575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Reminder: “Model” checking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GB" b="1" dirty="0" smtClean="0"/>
              <a:t>Problems in model checking software:</a:t>
            </a:r>
          </a:p>
          <a:p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building models of programs is difficult and tedious</a:t>
            </a:r>
          </a:p>
          <a:p>
            <a:pPr lvl="1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write </a:t>
            </a:r>
            <a:r>
              <a:rPr lang="en-GB" dirty="0" err="1" smtClean="0">
                <a:solidFill>
                  <a:schemeClr val="bg1">
                    <a:lumMod val="85000"/>
                  </a:schemeClr>
                </a:solidFill>
              </a:rPr>
              <a:t>Promela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-model of Linux kernel ???</a:t>
            </a:r>
          </a:p>
          <a:p>
            <a:pPr lvl="1">
              <a:buClr>
                <a:srgbClr val="000000"/>
              </a:buClr>
              <a:buFont typeface="Arial Unicode MS" pitchFamily="34" charset="-128"/>
              <a:buChar char="⇒"/>
            </a:pPr>
            <a:r>
              <a:rPr lang="en-GB" dirty="0" smtClean="0">
                <a:solidFill>
                  <a:srgbClr val="000000"/>
                </a:solidFill>
              </a:rPr>
              <a:t>extract models automatically / check programs directly</a:t>
            </a:r>
            <a:endParaRPr lang="en-GB" dirty="0" smtClean="0"/>
          </a:p>
          <a:p>
            <a:r>
              <a:rPr lang="en-GB" dirty="0" smtClean="0">
                <a:solidFill>
                  <a:srgbClr val="FF3300"/>
                </a:solidFill>
              </a:rPr>
              <a:t>properties might hold on model but not on program</a:t>
            </a:r>
          </a:p>
          <a:p>
            <a:pPr lvl="1"/>
            <a:r>
              <a:rPr lang="en-GB" dirty="0" smtClean="0">
                <a:solidFill>
                  <a:srgbClr val="FF3300"/>
                </a:solidFill>
              </a:rPr>
              <a:t>integer overflow, </a:t>
            </a:r>
            <a:r>
              <a:rPr lang="en-GB" dirty="0" err="1" smtClean="0">
                <a:solidFill>
                  <a:srgbClr val="FF3300"/>
                </a:solidFill>
              </a:rPr>
              <a:t>struct</a:t>
            </a:r>
            <a:r>
              <a:rPr lang="en-GB" dirty="0" smtClean="0">
                <a:solidFill>
                  <a:srgbClr val="FF3300"/>
                </a:solidFill>
              </a:rPr>
              <a:t> padding, ...</a:t>
            </a:r>
          </a:p>
          <a:p>
            <a:pPr lvl="1">
              <a:buClr>
                <a:srgbClr val="000000"/>
              </a:buClr>
              <a:buFont typeface="Arial Unicode MS" pitchFamily="34" charset="-128"/>
              <a:buChar char="⇒"/>
            </a:pPr>
            <a:r>
              <a:rPr lang="en-GB" dirty="0" smtClean="0">
                <a:solidFill>
                  <a:srgbClr val="FF3300"/>
                </a:solidFill>
              </a:rPr>
              <a:t>extract (bit-) precise models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writing specifications is difficult and tedious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AG(</a:t>
            </a:r>
            <a:r>
              <a:rPr lang="en-GB" dirty="0" err="1" smtClean="0">
                <a:solidFill>
                  <a:srgbClr val="FFC000"/>
                </a:solidFill>
              </a:rPr>
              <a:t>mutex</a:t>
            </a:r>
            <a:r>
              <a:rPr lang="en-GB" dirty="0" smtClean="0">
                <a:solidFill>
                  <a:srgbClr val="FFC000"/>
                </a:solidFill>
              </a:rPr>
              <a:t>==1 </a:t>
            </a:r>
            <a:r>
              <a:rPr lang="en-GB" dirty="0" smtClean="0">
                <a:solidFill>
                  <a:srgbClr val="FFC000"/>
                </a:solidFill>
                <a:ea typeface="Arial Unicode MS"/>
                <a:cs typeface="Arial Unicode MS"/>
              </a:rPr>
              <a:t>⇒ </a:t>
            </a:r>
            <a:r>
              <a:rPr lang="en-GB" dirty="0" smtClean="0">
                <a:solidFill>
                  <a:srgbClr val="FFC000"/>
                </a:solidFill>
              </a:rPr>
              <a:t>EF </a:t>
            </a:r>
            <a:r>
              <a:rPr lang="en-GB" dirty="0" err="1" smtClean="0">
                <a:solidFill>
                  <a:srgbClr val="FFC000"/>
                </a:solidFill>
              </a:rPr>
              <a:t>mutex</a:t>
            </a:r>
            <a:r>
              <a:rPr lang="en-GB" dirty="0" smtClean="0">
                <a:solidFill>
                  <a:srgbClr val="FFC000"/>
                </a:solidFill>
              </a:rPr>
              <a:t>==0)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AG(“no null-pointer dereference”) ???</a:t>
            </a:r>
          </a:p>
          <a:p>
            <a:pPr lvl="1">
              <a:buFont typeface="Arial Unicode MS" pitchFamily="34" charset="-128"/>
              <a:buChar char="⇒"/>
            </a:pPr>
            <a:r>
              <a:rPr lang="en-GB" dirty="0" smtClean="0"/>
              <a:t>use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language safety conditions and </a:t>
            </a:r>
            <a:r>
              <a:rPr lang="en-GB" b="1" dirty="0" smtClean="0">
                <a:latin typeface="Lucida Console" pitchFamily="49" charset="0"/>
              </a:rPr>
              <a:t>assert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Checking program transition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Standard </a:t>
            </a:r>
            <a:r>
              <a:rPr lang="en-GB" dirty="0" err="1" smtClean="0"/>
              <a:t>xTL</a:t>
            </a:r>
            <a:r>
              <a:rPr lang="en-GB" dirty="0" smtClean="0"/>
              <a:t> model checking:</a:t>
            </a:r>
          </a:p>
          <a:p>
            <a:r>
              <a:rPr lang="en-GB" dirty="0" smtClean="0"/>
              <a:t>explore transition system</a:t>
            </a:r>
          </a:p>
          <a:p>
            <a:pPr>
              <a:spcBef>
                <a:spcPts val="0"/>
              </a:spcBef>
            </a:pPr>
            <a:r>
              <a:rPr lang="en-GB" dirty="0" smtClean="0"/>
              <a:t>check property AG(</a:t>
            </a:r>
            <a:r>
              <a:rPr lang="en-US" altLang="ja-JP" sz="3600" b="1" kern="1200" dirty="0" smtClean="0">
                <a:solidFill>
                  <a:srgbClr val="000000"/>
                </a:solidFill>
                <a:ea typeface="MS Gothic" pitchFamily="49" charset="-128"/>
                <a:cs typeface="Arial" charset="0"/>
              </a:rPr>
              <a:t>∧</a:t>
            </a:r>
            <a:r>
              <a:rPr lang="en-US" altLang="ja-JP" sz="2400" kern="1200" baseline="-25000" dirty="0" err="1" smtClean="0">
                <a:solidFill>
                  <a:srgbClr val="000000"/>
                </a:solidFill>
                <a:ea typeface="MS Gothic" pitchFamily="49" charset="-128"/>
                <a:cs typeface="Arial" charset="0"/>
              </a:rPr>
              <a:t>i</a:t>
            </a:r>
            <a:r>
              <a:rPr lang="en-US" altLang="ja-JP" sz="2400" kern="1200" baseline="-25000" dirty="0" smtClean="0">
                <a:solidFill>
                  <a:srgbClr val="000000"/>
                </a:solidFill>
                <a:ea typeface="MS Gothic" pitchFamily="49" charset="-128"/>
                <a:cs typeface="Arial" charset="0"/>
              </a:rPr>
              <a:t> </a:t>
            </a:r>
            <a:r>
              <a:rPr lang="en-GB" dirty="0" smtClean="0"/>
              <a:t>pc </a:t>
            </a:r>
            <a:r>
              <a:rPr lang="en-GB" dirty="0" smtClean="0">
                <a:latin typeface="Arial"/>
                <a:cs typeface="Arial"/>
              </a:rPr>
              <a:t>≠ </a:t>
            </a:r>
            <a:r>
              <a:rPr lang="en-GB" dirty="0" err="1" smtClean="0">
                <a:latin typeface="Arial"/>
                <a:cs typeface="Arial"/>
              </a:rPr>
              <a:t>L</a:t>
            </a:r>
            <a:r>
              <a:rPr lang="en-GB" baseline="-25000" dirty="0" err="1" smtClean="0">
                <a:latin typeface="Arial"/>
                <a:cs typeface="Arial"/>
              </a:rPr>
              <a:t>fail</a:t>
            </a:r>
            <a:r>
              <a:rPr lang="en-GB" baseline="-40000" dirty="0" err="1" smtClean="0">
                <a:latin typeface="Arial"/>
                <a:cs typeface="Arial"/>
              </a:rPr>
              <a:t>i</a:t>
            </a:r>
            <a:r>
              <a:rPr lang="en-GB" dirty="0" smtClean="0">
                <a:latin typeface="Arial"/>
                <a:cs typeface="Arial"/>
              </a:rPr>
              <a:t>)</a:t>
            </a:r>
            <a:endParaRPr lang="en-GB" dirty="0" smtClean="0"/>
          </a:p>
          <a:p>
            <a:pPr>
              <a:spcBef>
                <a:spcPts val="1800"/>
              </a:spcBef>
              <a:buNone/>
            </a:pPr>
            <a:r>
              <a:rPr lang="en-GB" dirty="0" smtClean="0"/>
              <a:t>Check </a:t>
            </a:r>
            <a:r>
              <a:rPr lang="en-GB" dirty="0" err="1" smtClean="0"/>
              <a:t>satisfiability</a:t>
            </a:r>
            <a:r>
              <a:rPr lang="en-GB" dirty="0" smtClean="0"/>
              <a:t>:</a:t>
            </a:r>
          </a:p>
          <a:p>
            <a:r>
              <a:rPr lang="en-GB" dirty="0" smtClean="0"/>
              <a:t>build BDD for transition system</a:t>
            </a:r>
          </a:p>
          <a:p>
            <a:pPr>
              <a:spcBef>
                <a:spcPts val="0"/>
              </a:spcBef>
            </a:pPr>
            <a:r>
              <a:rPr lang="en-GB" dirty="0" smtClean="0"/>
              <a:t>add conjunct </a:t>
            </a:r>
            <a:r>
              <a:rPr lang="en-US" altLang="ja-JP" sz="3600" b="1" kern="1200" dirty="0" smtClean="0">
                <a:solidFill>
                  <a:srgbClr val="000000"/>
                </a:solidFill>
                <a:ea typeface="MS Gothic" pitchFamily="49" charset="-128"/>
                <a:cs typeface="Arial" charset="0"/>
              </a:rPr>
              <a:t>∧</a:t>
            </a:r>
            <a:r>
              <a:rPr lang="en-US" altLang="ja-JP" sz="2400" kern="1200" baseline="-25000" dirty="0" err="1" smtClean="0">
                <a:solidFill>
                  <a:srgbClr val="000000"/>
                </a:solidFill>
                <a:ea typeface="MS Gothic" pitchFamily="49" charset="-128"/>
                <a:cs typeface="Arial" charset="0"/>
              </a:rPr>
              <a:t>i</a:t>
            </a:r>
            <a:r>
              <a:rPr lang="en-US" altLang="ja-JP" sz="2400" kern="1200" baseline="-25000" dirty="0" smtClean="0">
                <a:solidFill>
                  <a:srgbClr val="000000"/>
                </a:solidFill>
                <a:ea typeface="MS Gothic" pitchFamily="49" charset="-128"/>
                <a:cs typeface="Arial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pc ≠ </a:t>
            </a:r>
            <a:r>
              <a:rPr lang="en-GB" dirty="0" err="1" smtClean="0">
                <a:solidFill>
                  <a:srgbClr val="000000"/>
                </a:solidFill>
              </a:rPr>
              <a:t>L</a:t>
            </a:r>
            <a:r>
              <a:rPr lang="en-GB" baseline="-25000" dirty="0" err="1" smtClean="0">
                <a:solidFill>
                  <a:srgbClr val="000000"/>
                </a:solidFill>
              </a:rPr>
              <a:t>fail</a:t>
            </a:r>
            <a:r>
              <a:rPr lang="en-GB" baseline="-40000" dirty="0" err="1" smtClean="0">
                <a:solidFill>
                  <a:srgbClr val="000000"/>
                </a:solidFill>
              </a:rPr>
              <a:t>i</a:t>
            </a:r>
            <a:endParaRPr lang="en-GB" dirty="0" smtClean="0"/>
          </a:p>
          <a:p>
            <a:pPr>
              <a:spcBef>
                <a:spcPts val="1800"/>
              </a:spcBef>
              <a:buNone/>
            </a:pPr>
            <a:r>
              <a:rPr lang="en-GB" dirty="0" smtClean="0"/>
              <a:t>... but two </a:t>
            </a:r>
            <a:r>
              <a:rPr lang="en-GB" sz="1200" dirty="0" smtClean="0"/>
              <a:t>(tiny)</a:t>
            </a:r>
            <a:r>
              <a:rPr lang="en-GB" dirty="0" smtClean="0"/>
              <a:t> problems:</a:t>
            </a:r>
          </a:p>
          <a:p>
            <a:pPr>
              <a:tabLst>
                <a:tab pos="3851275" algn="l"/>
              </a:tabLst>
            </a:pPr>
            <a:r>
              <a:rPr lang="en-GB" dirty="0" smtClean="0"/>
              <a:t>state space explosion	</a:t>
            </a:r>
            <a:r>
              <a:rPr lang="en-GB" dirty="0" smtClean="0">
                <a:latin typeface="Arial Unicode MS"/>
                <a:ea typeface="Arial Unicode MS"/>
                <a:cs typeface="Arial Unicode MS"/>
              </a:rPr>
              <a:t>⇒ DPLL-based SAT methods</a:t>
            </a:r>
          </a:p>
          <a:p>
            <a:pPr>
              <a:tabLst>
                <a:tab pos="3851275" algn="l"/>
              </a:tabLst>
            </a:pPr>
            <a:r>
              <a:rPr lang="en-GB" dirty="0" smtClean="0"/>
              <a:t>loops 	</a:t>
            </a:r>
            <a:r>
              <a:rPr lang="en-GB" dirty="0" smtClean="0">
                <a:latin typeface="Arial Unicode MS"/>
                <a:ea typeface="Arial Unicode MS"/>
                <a:cs typeface="Arial Unicode MS"/>
              </a:rPr>
              <a:t>⇒ bounded model checking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State space explosion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Boolean programs only require one bit per variable</a:t>
            </a:r>
          </a:p>
          <a:p>
            <a:r>
              <a:rPr lang="en-GB" dirty="0" smtClean="0"/>
              <a:t>... but C programs require 32 </a:t>
            </a:r>
            <a:r>
              <a:rPr lang="en-GB" dirty="0" smtClean="0">
                <a:sym typeface="Wingdings" pitchFamily="2" charset="2"/>
              </a:rPr>
              <a:t></a:t>
            </a:r>
          </a:p>
          <a:p>
            <a:r>
              <a:rPr lang="en-GB" dirty="0" smtClean="0">
                <a:sym typeface="Wingdings" pitchFamily="2" charset="2"/>
              </a:rPr>
              <a:t>... not to forget heap-allocated memory  </a:t>
            </a:r>
          </a:p>
          <a:p>
            <a:pPr>
              <a:buFont typeface="Arial Unicode MS" pitchFamily="34" charset="-128"/>
              <a:buChar char="⇒"/>
            </a:pPr>
            <a:r>
              <a:rPr lang="en-GB" dirty="0" smtClean="0">
                <a:sym typeface="Wingdings" pitchFamily="2" charset="2"/>
              </a:rPr>
              <a:t>BDDs do not scale to (large/real) programs</a:t>
            </a:r>
          </a:p>
          <a:p>
            <a:endParaRPr lang="en-GB" dirty="0" smtClean="0">
              <a:sym typeface="Wingdings" pitchFamily="2" charset="2"/>
            </a:endParaRPr>
          </a:p>
          <a:p>
            <a:pPr>
              <a:buNone/>
            </a:pPr>
            <a:r>
              <a:rPr lang="en-GB" dirty="0" smtClean="0">
                <a:sym typeface="Wingdings" pitchFamily="2" charset="2"/>
              </a:rPr>
              <a:t>Alternative: clausal </a:t>
            </a:r>
            <a:r>
              <a:rPr lang="en-GB" dirty="0" err="1" smtClean="0">
                <a:sym typeface="Wingdings" pitchFamily="2" charset="2"/>
              </a:rPr>
              <a:t>satisfiability</a:t>
            </a:r>
            <a:r>
              <a:rPr lang="en-GB" dirty="0" smtClean="0">
                <a:sym typeface="Wingdings" pitchFamily="2" charset="2"/>
              </a:rPr>
              <a:t> checking</a:t>
            </a:r>
          </a:p>
          <a:p>
            <a:pPr>
              <a:buNone/>
            </a:pPr>
            <a:r>
              <a:rPr lang="en-GB" dirty="0" smtClean="0">
                <a:sym typeface="Wingdings" pitchFamily="2" charset="2"/>
              </a:rPr>
              <a:t>			(aka </a:t>
            </a:r>
            <a:r>
              <a:rPr lang="en-GB" b="1" dirty="0" smtClean="0">
                <a:sym typeface="Wingdings" pitchFamily="2" charset="2"/>
              </a:rPr>
              <a:t>SAT solving</a:t>
            </a:r>
            <a:r>
              <a:rPr lang="en-GB" dirty="0" smtClean="0">
                <a:sym typeface="Wingdings" pitchFamily="2" charset="2"/>
              </a:rPr>
              <a:t>)</a:t>
            </a:r>
          </a:p>
          <a:p>
            <a:r>
              <a:rPr lang="en-GB" dirty="0" smtClean="0">
                <a:sym typeface="Wingdings" pitchFamily="2" charset="2"/>
              </a:rPr>
              <a:t>still NP-complete, but huge practical gains</a:t>
            </a:r>
          </a:p>
          <a:p>
            <a:r>
              <a:rPr lang="en-GB" dirty="0" smtClean="0">
                <a:sym typeface="Wingdings" pitchFamily="2" charset="2"/>
              </a:rPr>
              <a:t>very efficient implementation techniques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SAT solving as enabling technology</a:t>
            </a:r>
            <a:endParaRPr lang="en-GB" dirty="0"/>
          </a:p>
        </p:txBody>
      </p:sp>
      <p:pic>
        <p:nvPicPr>
          <p:cNvPr id="1026" name="Picture 2" descr="C:\Users\User\Desktop\main-qimg-b6c2c4fdc3c9dd1a0c11657c1a6f3b8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68998"/>
            <a:ext cx="7303651" cy="58128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DPLL </a:t>
            </a:r>
            <a:r>
              <a:rPr lang="en-GB" dirty="0" err="1" smtClean="0"/>
              <a:t>satisfiability</a:t>
            </a:r>
            <a:r>
              <a:rPr lang="en-GB" dirty="0" smtClean="0"/>
              <a:t> solving</a:t>
            </a:r>
            <a:endParaRPr lang="en-GB" dirty="0"/>
          </a:p>
        </p:txBody>
      </p:sp>
      <p:sp>
        <p:nvSpPr>
          <p:cNvPr id="7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867400"/>
          </a:xfrm>
        </p:spPr>
        <p:txBody>
          <a:bodyPr/>
          <a:lstStyle/>
          <a:p>
            <a:pPr>
              <a:buNone/>
            </a:pPr>
            <a:r>
              <a:rPr lang="en-GB" sz="2400" dirty="0" smtClean="0"/>
              <a:t>Given a propositional Boolean formula </a:t>
            </a:r>
            <a:r>
              <a:rPr lang="el-GR" sz="2400" dirty="0" smtClean="0"/>
              <a:t>φ</a:t>
            </a:r>
            <a:r>
              <a:rPr lang="en-GB" sz="2400" dirty="0" smtClean="0"/>
              <a:t> in </a:t>
            </a:r>
            <a:r>
              <a:rPr lang="en-GB" sz="2400" i="1" dirty="0" smtClean="0"/>
              <a:t>clausal form</a:t>
            </a:r>
          </a:p>
          <a:p>
            <a:pPr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sz="2400" dirty="0" smtClean="0"/>
              <a:t>{{a, </a:t>
            </a:r>
            <a:r>
              <a:rPr lang="en-GB" sz="2400" dirty="0" smtClean="0">
                <a:latin typeface="Arial Unicode MS"/>
                <a:ea typeface="Arial Unicode MS"/>
                <a:cs typeface="Arial Unicode MS"/>
              </a:rPr>
              <a:t>b}, {¬</a:t>
            </a:r>
            <a:r>
              <a:rPr lang="en-GB" sz="2400" dirty="0" smtClean="0"/>
              <a:t>a, </a:t>
            </a:r>
            <a:r>
              <a:rPr lang="en-GB" sz="2400" dirty="0" smtClean="0">
                <a:latin typeface="Arial Unicode MS"/>
                <a:ea typeface="Arial Unicode MS"/>
                <a:cs typeface="Arial Unicode MS"/>
              </a:rPr>
              <a:t>b}, {</a:t>
            </a:r>
            <a:r>
              <a:rPr lang="en-GB" sz="2400" dirty="0" err="1" smtClean="0"/>
              <a:t>a,</a:t>
            </a:r>
            <a:r>
              <a:rPr lang="en-GB" sz="2400" dirty="0" err="1" smtClean="0">
                <a:latin typeface="Arial Unicode MS"/>
                <a:ea typeface="Arial Unicode MS"/>
                <a:cs typeface="Arial Unicode MS"/>
              </a:rPr>
              <a:t>¬b</a:t>
            </a:r>
            <a:r>
              <a:rPr lang="en-GB" sz="2400" dirty="0" smtClean="0">
                <a:latin typeface="Arial Unicode MS"/>
                <a:ea typeface="Arial Unicode MS"/>
                <a:cs typeface="Arial Unicode MS"/>
              </a:rPr>
              <a:t>}, {¬</a:t>
            </a:r>
            <a:r>
              <a:rPr lang="en-GB" sz="2400" dirty="0" err="1" smtClean="0"/>
              <a:t>a,</a:t>
            </a:r>
            <a:r>
              <a:rPr lang="en-GB" sz="2400" dirty="0" err="1" smtClean="0">
                <a:latin typeface="Arial Unicode MS"/>
                <a:ea typeface="Arial Unicode MS"/>
                <a:cs typeface="Arial Unicode MS"/>
              </a:rPr>
              <a:t>¬b</a:t>
            </a:r>
            <a:r>
              <a:rPr lang="en-GB" sz="2400" dirty="0" smtClean="0">
                <a:latin typeface="Arial Unicode MS"/>
                <a:ea typeface="Arial Unicode MS"/>
                <a:cs typeface="Arial Unicode MS"/>
              </a:rPr>
              <a:t>}}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determine whether a </a:t>
            </a:r>
            <a:r>
              <a:rPr lang="en-GB" sz="2400" i="1" dirty="0" smtClean="0"/>
              <a:t>satisfying assignment </a:t>
            </a:r>
            <a:r>
              <a:rPr lang="en-GB" sz="2400" dirty="0" smtClean="0"/>
              <a:t>of variables to</a:t>
            </a:r>
          </a:p>
          <a:p>
            <a:pPr>
              <a:spcBef>
                <a:spcPts val="0"/>
              </a:spcBef>
              <a:buNone/>
            </a:pPr>
            <a:r>
              <a:rPr lang="en-GB" sz="2400" dirty="0" smtClean="0"/>
              <a:t>truth values exists.</a:t>
            </a:r>
          </a:p>
          <a:p>
            <a:pPr>
              <a:spcBef>
                <a:spcPts val="1800"/>
              </a:spcBef>
              <a:buNone/>
            </a:pPr>
            <a:r>
              <a:rPr lang="en-GB" sz="2400" dirty="0" smtClean="0"/>
              <a:t>Solvers based on Davis-Putnam-</a:t>
            </a:r>
            <a:r>
              <a:rPr lang="en-GB" sz="2400" dirty="0" err="1" smtClean="0"/>
              <a:t>Logemann</a:t>
            </a:r>
            <a:r>
              <a:rPr lang="en-GB" sz="2400" dirty="0" smtClean="0"/>
              <a:t>-Loveland algorithm:</a:t>
            </a:r>
          </a:p>
          <a:p>
            <a:pPr marL="263525" indent="-263525">
              <a:spcBef>
                <a:spcPts val="576"/>
              </a:spcBef>
              <a:buFont typeface="+mj-lt"/>
              <a:buAutoNum type="arabicPeriod"/>
            </a:pPr>
            <a:r>
              <a:rPr lang="en-GB" sz="2200" dirty="0" smtClean="0"/>
              <a:t>If </a:t>
            </a:r>
            <a:r>
              <a:rPr lang="el-GR" sz="2200" dirty="0" smtClean="0"/>
              <a:t>φ</a:t>
            </a:r>
            <a:r>
              <a:rPr lang="en-GB" sz="2200" dirty="0" smtClean="0"/>
              <a:t> = </a:t>
            </a:r>
            <a:r>
              <a:rPr lang="en-GB" sz="2200" b="1" dirty="0" smtClean="0">
                <a:latin typeface="Arial Unicode MS"/>
                <a:ea typeface="Arial Unicode MS"/>
                <a:cs typeface="Arial Unicode MS"/>
              </a:rPr>
              <a:t>∅</a:t>
            </a:r>
            <a:r>
              <a:rPr lang="en-GB" sz="2200" dirty="0" smtClean="0"/>
              <a:t> then SAT</a:t>
            </a:r>
            <a:endParaRPr lang="en-GB" sz="2200" b="1" dirty="0" smtClean="0">
              <a:latin typeface="Arial Unicode MS"/>
              <a:ea typeface="Arial Unicode MS"/>
              <a:cs typeface="Arial Unicode MS"/>
            </a:endParaRPr>
          </a:p>
          <a:p>
            <a:pPr marL="263525" indent="-263525">
              <a:spcBef>
                <a:spcPts val="576"/>
              </a:spcBef>
              <a:buFont typeface="+mj-lt"/>
              <a:buAutoNum type="arabicPeriod"/>
            </a:pPr>
            <a:r>
              <a:rPr lang="en-GB" sz="2200" dirty="0" smtClean="0"/>
              <a:t>If </a:t>
            </a:r>
            <a:r>
              <a:rPr lang="en-GB" sz="2200" b="1" dirty="0" smtClean="0">
                <a:latin typeface="Arial Unicode MS"/>
                <a:ea typeface="Arial Unicode MS"/>
                <a:cs typeface="Arial Unicode MS"/>
              </a:rPr>
              <a:t>⃞ ∈</a:t>
            </a:r>
            <a:r>
              <a:rPr lang="el-GR" sz="2200" dirty="0" smtClean="0"/>
              <a:t> φ</a:t>
            </a:r>
            <a:r>
              <a:rPr lang="en-GB" sz="2200" dirty="0" smtClean="0"/>
              <a:t> then UNSAT</a:t>
            </a:r>
          </a:p>
          <a:p>
            <a:pPr marL="263525" indent="-263525">
              <a:spcBef>
                <a:spcPts val="576"/>
              </a:spcBef>
              <a:buFont typeface="+mj-lt"/>
              <a:buAutoNum type="arabicPeriod"/>
              <a:tabLst>
                <a:tab pos="2147888" algn="l"/>
              </a:tabLst>
            </a:pPr>
            <a:r>
              <a:rPr lang="en-GB" sz="2200" dirty="0" smtClean="0"/>
              <a:t>If </a:t>
            </a:r>
            <a:r>
              <a:rPr lang="el-GR" sz="2200" dirty="0" smtClean="0"/>
              <a:t>φ</a:t>
            </a:r>
            <a:r>
              <a:rPr lang="en-GB" sz="2200" dirty="0" smtClean="0"/>
              <a:t> = </a:t>
            </a:r>
            <a:r>
              <a:rPr lang="el-GR" sz="2200" dirty="0" smtClean="0"/>
              <a:t>φ</a:t>
            </a:r>
            <a:r>
              <a:rPr lang="en-GB" sz="2200" dirty="0" smtClean="0"/>
              <a:t>’ </a:t>
            </a: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∪ {x}	then DPLL(</a:t>
            </a:r>
            <a:r>
              <a:rPr lang="el-GR" sz="2200" dirty="0" smtClean="0"/>
              <a:t>φ</a:t>
            </a:r>
            <a:r>
              <a:rPr lang="en-GB" sz="2200" dirty="0" smtClean="0"/>
              <a:t>’[</a:t>
            </a: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x ↦ true])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If </a:t>
            </a:r>
            <a:r>
              <a:rPr lang="el-GR" sz="2200" dirty="0" smtClean="0"/>
              <a:t>φ</a:t>
            </a:r>
            <a:r>
              <a:rPr lang="en-GB" sz="2200" dirty="0" smtClean="0"/>
              <a:t> = </a:t>
            </a:r>
            <a:r>
              <a:rPr lang="el-GR" sz="2200" dirty="0" smtClean="0"/>
              <a:t>φ</a:t>
            </a:r>
            <a:r>
              <a:rPr lang="en-GB" sz="2200" dirty="0" smtClean="0"/>
              <a:t>’ </a:t>
            </a: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∪ {¬x}	then DPLL(</a:t>
            </a:r>
            <a:r>
              <a:rPr lang="el-GR" sz="2200" dirty="0" smtClean="0"/>
              <a:t>φ</a:t>
            </a:r>
            <a:r>
              <a:rPr lang="en-GB" sz="2200" dirty="0" smtClean="0"/>
              <a:t>’[</a:t>
            </a: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x ↦ false])</a:t>
            </a:r>
          </a:p>
          <a:p>
            <a:pPr marL="263525" indent="-263525">
              <a:spcBef>
                <a:spcPts val="576"/>
              </a:spcBef>
              <a:buFont typeface="+mj-lt"/>
              <a:buAutoNum type="arabicPeriod"/>
              <a:tabLst>
                <a:tab pos="2508250" algn="l"/>
              </a:tabLst>
            </a:pP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Pick arbitrary x and return</a:t>
            </a:r>
            <a:br>
              <a:rPr lang="en-GB" sz="2200" dirty="0" smtClean="0">
                <a:latin typeface="Arial Unicode MS"/>
                <a:ea typeface="Arial Unicode MS"/>
                <a:cs typeface="Arial Unicode MS"/>
              </a:rPr>
            </a:b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DPLL(</a:t>
            </a:r>
            <a:r>
              <a:rPr lang="el-GR" sz="2200" dirty="0" smtClean="0"/>
              <a:t>φ</a:t>
            </a:r>
            <a:r>
              <a:rPr lang="en-GB" sz="2200" dirty="0" smtClean="0"/>
              <a:t>[</a:t>
            </a: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x ↦ false]) ∨ DPLL(</a:t>
            </a:r>
            <a:r>
              <a:rPr lang="el-GR" sz="2200" dirty="0" smtClean="0"/>
              <a:t>φ</a:t>
            </a:r>
            <a:r>
              <a:rPr lang="en-GB" sz="2200" dirty="0" smtClean="0"/>
              <a:t>[</a:t>
            </a:r>
            <a:r>
              <a:rPr lang="en-GB" sz="2200" dirty="0" smtClean="0">
                <a:latin typeface="Arial Unicode MS"/>
                <a:ea typeface="Arial Unicode MS"/>
                <a:cs typeface="Arial Unicode MS"/>
              </a:rPr>
              <a:t>x ↦ true])</a:t>
            </a: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+"/>
            </a:pPr>
            <a:r>
              <a:rPr lang="en-GB" sz="2400" dirty="0" smtClean="0">
                <a:solidFill>
                  <a:srgbClr val="000000"/>
                </a:solidFill>
              </a:rPr>
              <a:t>NP-complete but many heuristics and optimizations</a:t>
            </a:r>
          </a:p>
          <a:p>
            <a:pPr lvl="0">
              <a:buSzPct val="100000"/>
              <a:buFont typeface="Arial Unicode MS" pitchFamily="34" charset="-128"/>
              <a:buChar char="⇒"/>
            </a:pPr>
            <a:r>
              <a:rPr lang="en-GB" sz="2400" dirty="0" smtClean="0">
                <a:solidFill>
                  <a:srgbClr val="000000"/>
                </a:solidFill>
              </a:rPr>
              <a:t>can handle problems with 100,000’s of variables</a:t>
            </a:r>
          </a:p>
          <a:p>
            <a:pPr marL="263525" indent="-263525">
              <a:spcBef>
                <a:spcPts val="576"/>
              </a:spcBef>
              <a:buFont typeface="+mj-lt"/>
              <a:buAutoNum type="arabicPeriod"/>
              <a:tabLst>
                <a:tab pos="2508250" algn="l"/>
              </a:tabLst>
            </a:pPr>
            <a:endParaRPr lang="en-GB" sz="2200" dirty="0" smtClean="0">
              <a:latin typeface="Arial Unicode MS"/>
              <a:ea typeface="Arial Unicode MS"/>
              <a:cs typeface="Arial Unicode MS"/>
            </a:endParaRPr>
          </a:p>
          <a:p>
            <a:pPr marL="457200" indent="-457200">
              <a:spcBef>
                <a:spcPts val="576"/>
              </a:spcBef>
              <a:buNone/>
              <a:tabLst>
                <a:tab pos="2508250" algn="l"/>
              </a:tabLst>
            </a:pPr>
            <a:endParaRPr lang="en-GB" sz="2000" dirty="0" smtClean="0"/>
          </a:p>
          <a:p>
            <a:pPr>
              <a:spcBef>
                <a:spcPts val="1800"/>
              </a:spcBef>
              <a:buNone/>
            </a:pPr>
            <a:endParaRPr lang="en-GB" dirty="0" smtClean="0"/>
          </a:p>
        </p:txBody>
      </p:sp>
      <p:sp>
        <p:nvSpPr>
          <p:cNvPr id="74" name="TextBox 73"/>
          <p:cNvSpPr txBox="1"/>
          <p:nvPr/>
        </p:nvSpPr>
        <p:spPr>
          <a:xfrm>
            <a:off x="5763461" y="3657600"/>
            <a:ext cx="299953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kern="0" dirty="0" smtClean="0">
                <a:solidFill>
                  <a:srgbClr val="0033CC"/>
                </a:solidFill>
                <a:latin typeface="Arial"/>
                <a:cs typeface="Arial"/>
              </a:rPr>
              <a:t> {{a, </a:t>
            </a:r>
            <a:r>
              <a:rPr lang="en-GB" sz="2200" kern="0" dirty="0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b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}, {¬</a:t>
            </a:r>
            <a:r>
              <a:rPr lang="en-GB" sz="2200" kern="0" dirty="0" smtClean="0">
                <a:solidFill>
                  <a:srgbClr val="0033CC"/>
                </a:solidFill>
                <a:latin typeface="Arial"/>
                <a:cs typeface="Arial"/>
              </a:rPr>
              <a:t>a, 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b}, {</a:t>
            </a:r>
            <a:r>
              <a:rPr lang="en-GB" sz="2200" kern="0" dirty="0" err="1" smtClean="0">
                <a:solidFill>
                  <a:srgbClr val="0033CC"/>
                </a:solidFill>
                <a:latin typeface="Arial"/>
                <a:cs typeface="Arial"/>
              </a:rPr>
              <a:t>a,</a:t>
            </a:r>
            <a:r>
              <a:rPr lang="en-GB" sz="2200" kern="0" dirty="0" err="1" smtClean="0">
                <a:solidFill>
                  <a:srgbClr val="33CC33"/>
                </a:solidFill>
                <a:latin typeface="Arial Unicode MS"/>
                <a:ea typeface="Arial Unicode MS"/>
                <a:cs typeface="Arial Unicode MS"/>
              </a:rPr>
              <a:t>¬b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}}</a:t>
            </a:r>
            <a:endParaRPr lang="en-GB" sz="2200" dirty="0">
              <a:solidFill>
                <a:srgbClr val="0033CC"/>
              </a:solidFill>
              <a:latin typeface="Arial"/>
              <a:cs typeface="Arial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791200" y="4519374"/>
            <a:ext cx="13885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kern="0" dirty="0" smtClean="0">
                <a:solidFill>
                  <a:srgbClr val="0033CC"/>
                </a:solidFill>
                <a:latin typeface="Arial"/>
                <a:cs typeface="Arial"/>
              </a:rPr>
              <a:t>{{</a:t>
            </a:r>
            <a:r>
              <a:rPr lang="en-GB" sz="2200" kern="0" dirty="0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b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}, {</a:t>
            </a:r>
            <a:r>
              <a:rPr lang="en-GB" sz="2200" kern="0" dirty="0" smtClean="0">
                <a:solidFill>
                  <a:srgbClr val="33CC33"/>
                </a:solidFill>
                <a:latin typeface="Arial Unicode MS"/>
                <a:ea typeface="Arial Unicode MS"/>
                <a:cs typeface="Arial Unicode MS"/>
              </a:rPr>
              <a:t>¬b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}}</a:t>
            </a:r>
            <a:endParaRPr lang="en-GB" sz="2200" dirty="0">
              <a:solidFill>
                <a:srgbClr val="0033CC"/>
              </a:solidFill>
              <a:latin typeface="Arial"/>
              <a:cs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772400" y="4519374"/>
            <a:ext cx="7200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kern="0" dirty="0" smtClean="0">
                <a:solidFill>
                  <a:srgbClr val="0033CC"/>
                </a:solidFill>
                <a:latin typeface="Arial"/>
                <a:cs typeface="Arial"/>
              </a:rPr>
              <a:t>{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{b}}</a:t>
            </a:r>
            <a:endParaRPr lang="en-GB" sz="2200" dirty="0">
              <a:solidFill>
                <a:srgbClr val="0033CC"/>
              </a:solidFill>
              <a:latin typeface="Arial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796147" y="5486400"/>
            <a:ext cx="6046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kern="0" dirty="0" smtClean="0">
                <a:solidFill>
                  <a:srgbClr val="0033CC"/>
                </a:solidFill>
                <a:latin typeface="Arial"/>
                <a:cs typeface="Arial"/>
              </a:rPr>
              <a:t>{</a:t>
            </a:r>
            <a:r>
              <a:rPr lang="en-GB" sz="2000" b="1" kern="0" dirty="0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⃞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}</a:t>
            </a:r>
            <a:endParaRPr lang="en-GB" sz="2200" dirty="0">
              <a:solidFill>
                <a:srgbClr val="0033CC"/>
              </a:solidFill>
              <a:latin typeface="Arial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553200" y="5486400"/>
            <a:ext cx="6046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kern="0" dirty="0" smtClean="0">
                <a:solidFill>
                  <a:srgbClr val="0033CC"/>
                </a:solidFill>
                <a:latin typeface="Arial"/>
                <a:cs typeface="Arial"/>
              </a:rPr>
              <a:t>{</a:t>
            </a:r>
            <a:r>
              <a:rPr lang="en-GB" sz="2000" b="1" kern="0" dirty="0" smtClean="0">
                <a:solidFill>
                  <a:srgbClr val="33CC33"/>
                </a:solidFill>
                <a:latin typeface="Arial Unicode MS"/>
                <a:ea typeface="Arial Unicode MS"/>
                <a:cs typeface="Arial Unicode MS"/>
              </a:rPr>
              <a:t>⃞</a:t>
            </a:r>
            <a:r>
              <a:rPr lang="en-GB" sz="2200" kern="0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}</a:t>
            </a:r>
            <a:endParaRPr lang="en-GB" sz="2200" dirty="0">
              <a:solidFill>
                <a:srgbClr val="0033CC"/>
              </a:solidFill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922849" y="5536287"/>
            <a:ext cx="4106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 smtClean="0">
                <a:solidFill>
                  <a:srgbClr val="0033CC"/>
                </a:solidFill>
                <a:latin typeface="Arial Unicode MS"/>
                <a:ea typeface="Arial Unicode MS"/>
                <a:cs typeface="Arial Unicode MS"/>
              </a:rPr>
              <a:t>∅</a:t>
            </a:r>
            <a:endParaRPr lang="en-GB" sz="2200" dirty="0">
              <a:solidFill>
                <a:srgbClr val="0033CC"/>
              </a:solidFill>
              <a:latin typeface="Arial"/>
              <a:cs typeface="Arial"/>
            </a:endParaRPr>
          </a:p>
        </p:txBody>
      </p:sp>
      <p:cxnSp>
        <p:nvCxnSpPr>
          <p:cNvPr id="80" name="Straight Connector 79"/>
          <p:cNvCxnSpPr>
            <a:stCxn id="75" idx="2"/>
            <a:endCxn id="77" idx="0"/>
          </p:cNvCxnSpPr>
          <p:nvPr/>
        </p:nvCxnSpPr>
        <p:spPr>
          <a:xfrm rot="5400000">
            <a:off x="6023899" y="5024837"/>
            <a:ext cx="536139" cy="386987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5" idx="2"/>
            <a:endCxn id="78" idx="0"/>
          </p:cNvCxnSpPr>
          <p:nvPr/>
        </p:nvCxnSpPr>
        <p:spPr>
          <a:xfrm rot="16200000" flipH="1">
            <a:off x="6402425" y="5033297"/>
            <a:ext cx="536139" cy="370066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4" idx="2"/>
            <a:endCxn id="75" idx="0"/>
          </p:cNvCxnSpPr>
          <p:nvPr/>
        </p:nvCxnSpPr>
        <p:spPr>
          <a:xfrm rot="5400000">
            <a:off x="6658903" y="3915045"/>
            <a:ext cx="430887" cy="777770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4" idx="2"/>
            <a:endCxn id="76" idx="0"/>
          </p:cNvCxnSpPr>
          <p:nvPr/>
        </p:nvCxnSpPr>
        <p:spPr>
          <a:xfrm rot="16200000" flipH="1">
            <a:off x="7482390" y="3869328"/>
            <a:ext cx="430887" cy="869204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6" idx="2"/>
            <a:endCxn id="79" idx="0"/>
          </p:cNvCxnSpPr>
          <p:nvPr/>
        </p:nvCxnSpPr>
        <p:spPr>
          <a:xfrm rot="5400000">
            <a:off x="7837302" y="5241154"/>
            <a:ext cx="586026" cy="4241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715000" y="4062174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en-GB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↦ false</a:t>
            </a:r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821831" y="406217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en-GB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↦ true</a:t>
            </a:r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029200" y="5064442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 b </a:t>
            </a:r>
            <a:r>
              <a:rPr lang="en-GB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↦ false</a:t>
            </a:r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126631" y="505277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b </a:t>
            </a:r>
            <a:r>
              <a:rPr lang="en-GB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↦ true</a:t>
            </a:r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768599" y="5052774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b </a:t>
            </a:r>
            <a:r>
              <a:rPr lang="en-GB" dirty="0" smtClean="0">
                <a:solidFill>
                  <a:srgbClr val="000000"/>
                </a:solidFill>
                <a:latin typeface="Arial Unicode MS"/>
                <a:ea typeface="Arial Unicode MS"/>
                <a:cs typeface="Arial Unicode MS"/>
              </a:rPr>
              <a:t>↦ true</a:t>
            </a:r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7" grpId="0"/>
      <p:bldP spid="78" grpId="0"/>
      <p:bldP spid="79" grpId="0"/>
      <p:bldP spid="85" grpId="0"/>
      <p:bldP spid="86" grpId="0"/>
      <p:bldP spid="87" grpId="0"/>
      <p:bldP spid="88" grpId="0"/>
      <p:bldP spid="8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Bounded model checking (BMC)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Problem:</a:t>
            </a:r>
          </a:p>
          <a:p>
            <a:r>
              <a:rPr lang="en-GB" dirty="0" smtClean="0"/>
              <a:t>transition relation describes only one step</a:t>
            </a:r>
          </a:p>
          <a:p>
            <a:r>
              <a:rPr lang="en-GB" dirty="0" smtClean="0"/>
              <a:t>need to glue together multiple copies (one per step)</a:t>
            </a:r>
          </a:p>
          <a:p>
            <a:pPr lvl="1"/>
            <a:r>
              <a:rPr lang="en-GB" dirty="0" smtClean="0"/>
              <a:t>otherwise get inconsistent formulas (x==x+1)</a:t>
            </a:r>
          </a:p>
          <a:p>
            <a:r>
              <a:rPr lang="en-GB" dirty="0" smtClean="0"/>
              <a:t>for loops we don’t know how many copies </a:t>
            </a:r>
            <a:r>
              <a:rPr lang="en-GB" dirty="0" smtClean="0">
                <a:sym typeface="Wingdings" pitchFamily="2" charset="2"/>
              </a:rPr>
              <a:t></a:t>
            </a:r>
          </a:p>
          <a:p>
            <a:pPr>
              <a:buFont typeface="Arial Unicode MS" pitchFamily="34" charset="-128"/>
              <a:buChar char="⇒"/>
            </a:pPr>
            <a:r>
              <a:rPr lang="en-GB" dirty="0" smtClean="0">
                <a:sym typeface="Wingdings" pitchFamily="2" charset="2"/>
              </a:rPr>
              <a:t>Solution: bound program execution 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mainly: number of loop iterations</a:t>
            </a:r>
          </a:p>
          <a:p>
            <a:pPr lvl="1"/>
            <a:endParaRPr lang="en-GB" dirty="0" smtClean="0">
              <a:sym typeface="Wingdings" pitchFamily="2" charset="2"/>
            </a:endParaRPr>
          </a:p>
          <a:p>
            <a:pPr>
              <a:buFont typeface="Arial Unicode MS" pitchFamily="34" charset="-128"/>
              <a:buChar char="⇒"/>
            </a:pPr>
            <a:r>
              <a:rPr lang="en-GB" dirty="0" smtClean="0">
                <a:sym typeface="Wingdings" pitchFamily="2" charset="2"/>
              </a:rPr>
              <a:t>This is not a bug, it is a feature: 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many errors are “shallow”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="" xmlns:a16="http://schemas.microsoft.com/office/drawing/2014/main" id="{23472595-EBF9-4F18-9E8B-690F9CCAF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pt-BR" dirty="0"/>
              <a:t>Model Checking </a:t>
            </a:r>
            <a:r>
              <a:rPr lang="en-US" altLang="pt-BR" dirty="0" err="1"/>
              <a:t>vs</a:t>
            </a:r>
            <a:r>
              <a:rPr lang="en-US" altLang="pt-BR" dirty="0"/>
              <a:t> Testing/Simulation</a:t>
            </a:r>
            <a:endParaRPr lang="pt-BR" altLang="pt-BR" dirty="0"/>
          </a:p>
        </p:txBody>
      </p:sp>
      <p:sp>
        <p:nvSpPr>
          <p:cNvPr id="10243" name="Content Placeholder 79">
            <a:extLst>
              <a:ext uri="{FF2B5EF4-FFF2-40B4-BE49-F238E27FC236}">
                <a16:creationId xmlns="" xmlns:a16="http://schemas.microsoft.com/office/drawing/2014/main" id="{27B4C5F1-32B5-429C-9C5F-1D2B36F9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3790949"/>
            <a:ext cx="8426450" cy="289354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pt-BR" dirty="0"/>
              <a:t>Exhaustively explores all executions.</a:t>
            </a:r>
          </a:p>
          <a:p>
            <a:pPr lvl="1" eaLnBrk="1" hangingPunct="1"/>
            <a:r>
              <a:rPr lang="en-US" altLang="pt-BR" dirty="0"/>
              <a:t>Can be bounded to limit number of iterations, context-switch, etc.</a:t>
            </a:r>
          </a:p>
          <a:p>
            <a:pPr eaLnBrk="1" hangingPunct="1"/>
            <a:r>
              <a:rPr lang="en-US" altLang="pt-BR" dirty="0"/>
              <a:t>Report errors as traces.</a:t>
            </a:r>
          </a:p>
          <a:p>
            <a:pPr eaLnBrk="1" hangingPunct="1"/>
            <a:r>
              <a:rPr lang="en-US" altLang="pt-BR" dirty="0"/>
              <a:t>Can be </a:t>
            </a:r>
            <a:r>
              <a:rPr lang="pt-BR" altLang="pt-BR" dirty="0" err="1"/>
              <a:t>extremely</a:t>
            </a:r>
            <a:r>
              <a:rPr lang="pt-BR" altLang="pt-BR" dirty="0"/>
              <a:t> </a:t>
            </a:r>
            <a:r>
              <a:rPr lang="pt-BR" altLang="pt-BR" dirty="0" err="1"/>
              <a:t>resource-hungry</a:t>
            </a:r>
            <a:r>
              <a:rPr lang="en-US" altLang="pt-BR" dirty="0"/>
              <a:t>.</a:t>
            </a:r>
            <a:endParaRPr lang="pt-BR" altLang="pt-BR" dirty="0"/>
          </a:p>
        </p:txBody>
      </p:sp>
      <p:sp>
        <p:nvSpPr>
          <p:cNvPr id="10244" name="Slide Number Placeholder 4">
            <a:extLst>
              <a:ext uri="{FF2B5EF4-FFF2-40B4-BE49-F238E27FC236}">
                <a16:creationId xmlns="" xmlns:a16="http://schemas.microsoft.com/office/drawing/2014/main" id="{31C9F97B-9F1F-4F0F-9BC6-5937E44CBC2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GB" altLang="pt-BR" sz="1400"/>
              <a:t>5</a:t>
            </a:r>
          </a:p>
        </p:txBody>
      </p:sp>
      <p:grpSp>
        <p:nvGrpSpPr>
          <p:cNvPr id="10245" name="Group 3">
            <a:extLst>
              <a:ext uri="{FF2B5EF4-FFF2-40B4-BE49-F238E27FC236}">
                <a16:creationId xmlns="" xmlns:a16="http://schemas.microsoft.com/office/drawing/2014/main" id="{01671E32-0BA4-42D0-82EC-4F906BE33239}"/>
              </a:ext>
            </a:extLst>
          </p:cNvPr>
          <p:cNvGrpSpPr>
            <a:grpSpLocks/>
          </p:cNvGrpSpPr>
          <p:nvPr/>
        </p:nvGrpSpPr>
        <p:grpSpPr bwMode="auto">
          <a:xfrm>
            <a:off x="192088" y="1319213"/>
            <a:ext cx="8951911" cy="2349500"/>
            <a:chOff x="-911509" y="1319669"/>
            <a:chExt cx="8951960" cy="2349746"/>
          </a:xfrm>
        </p:grpSpPr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C0DE16F2-CB91-427C-A9F9-804D3975F7F6}"/>
                </a:ext>
              </a:extLst>
            </p:cNvPr>
            <p:cNvSpPr/>
            <p:nvPr/>
          </p:nvSpPr>
          <p:spPr bwMode="auto">
            <a:xfrm>
              <a:off x="2158733" y="1857887"/>
              <a:ext cx="2801952" cy="1189162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bIns="0">
              <a:spAutoFit/>
            </a:bodyPr>
            <a:lstStyle/>
            <a:p>
              <a:pPr algn="ctr">
                <a:defRPr/>
              </a:pPr>
              <a:r>
                <a:rPr lang="en-US" sz="2600" dirty="0">
                  <a:solidFill>
                    <a:schemeClr val="tx1"/>
                  </a:solidFill>
                  <a:cs typeface="Arial" panose="020B0604020202020204" pitchFamily="34" charset="0"/>
                </a:rPr>
                <a:t>Model Checking </a:t>
              </a:r>
              <a:endParaRPr lang="pt-BR" sz="2600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250" name="Right Arrow 74">
              <a:extLst>
                <a:ext uri="{FF2B5EF4-FFF2-40B4-BE49-F238E27FC236}">
                  <a16:creationId xmlns="" xmlns:a16="http://schemas.microsoft.com/office/drawing/2014/main" id="{7EAB6CDF-01EC-47FD-9260-780A79C864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56386">
              <a:off x="1602878" y="1879049"/>
              <a:ext cx="581499" cy="288032"/>
            </a:xfrm>
            <a:prstGeom prst="rightArrow">
              <a:avLst>
                <a:gd name="adj1" fmla="val 50000"/>
                <a:gd name="adj2" fmla="val 50004"/>
              </a:avLst>
            </a:prstGeom>
            <a:solidFill>
              <a:schemeClr val="accent1"/>
            </a:solidFill>
            <a:ln w="127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0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251" name="Right Arrow 75">
              <a:extLst>
                <a:ext uri="{FF2B5EF4-FFF2-40B4-BE49-F238E27FC236}">
                  <a16:creationId xmlns="" xmlns:a16="http://schemas.microsoft.com/office/drawing/2014/main" id="{A1471C1B-8B01-4C9E-A81E-E5528C428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109" y="1862142"/>
              <a:ext cx="581499" cy="288032"/>
            </a:xfrm>
            <a:prstGeom prst="rightArrow">
              <a:avLst>
                <a:gd name="adj1" fmla="val 50000"/>
                <a:gd name="adj2" fmla="val 50004"/>
              </a:avLst>
            </a:prstGeom>
            <a:solidFill>
              <a:schemeClr val="accent1"/>
            </a:solidFill>
            <a:ln w="127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0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252" name="Right Arrow 76">
              <a:extLst>
                <a:ext uri="{FF2B5EF4-FFF2-40B4-BE49-F238E27FC236}">
                  <a16:creationId xmlns="" xmlns:a16="http://schemas.microsoft.com/office/drawing/2014/main" id="{634BCE06-4690-484C-B4DD-9568830C3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5109" y="2637536"/>
              <a:ext cx="581499" cy="288032"/>
            </a:xfrm>
            <a:prstGeom prst="rightArrow">
              <a:avLst>
                <a:gd name="adj1" fmla="val 50000"/>
                <a:gd name="adj2" fmla="val 50004"/>
              </a:avLst>
            </a:prstGeom>
            <a:solidFill>
              <a:schemeClr val="accent1"/>
            </a:solidFill>
            <a:ln w="12700" algn="ctr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0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253" name="TextBox 80">
              <a:extLst>
                <a:ext uri="{FF2B5EF4-FFF2-40B4-BE49-F238E27FC236}">
                  <a16:creationId xmlns="" xmlns:a16="http://schemas.microsoft.com/office/drawing/2014/main" id="{40921229-88D8-44DC-9602-801B85A32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5568" y="1744783"/>
              <a:ext cx="2134883" cy="1292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l"/>
              <a:r>
                <a:rPr lang="en-US" altLang="pt-BR" sz="2600" b="1" dirty="0">
                  <a:solidFill>
                    <a:srgbClr val="33CC33"/>
                  </a:solidFill>
                </a:rPr>
                <a:t>OK</a:t>
              </a:r>
            </a:p>
            <a:p>
              <a:pPr algn="l"/>
              <a:endParaRPr lang="en-US" altLang="pt-BR" sz="2600" b="1" dirty="0">
                <a:solidFill>
                  <a:srgbClr val="33CC33"/>
                </a:solidFill>
              </a:endParaRPr>
            </a:p>
            <a:p>
              <a:pPr algn="l"/>
              <a:r>
                <a:rPr lang="en-US" altLang="pt-BR" sz="2600" b="1" dirty="0">
                  <a:solidFill>
                    <a:srgbClr val="FF0000"/>
                  </a:solidFill>
                </a:rPr>
                <a:t>Error trace</a:t>
              </a:r>
              <a:endParaRPr lang="pt-BR" altLang="pt-BR" sz="26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10254" name="Group 71">
              <a:extLst>
                <a:ext uri="{FF2B5EF4-FFF2-40B4-BE49-F238E27FC236}">
                  <a16:creationId xmlns="" xmlns:a16="http://schemas.microsoft.com/office/drawing/2014/main" id="{1ADA3A65-0AF6-4621-9275-68DE8C7106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8775" y="1319669"/>
              <a:ext cx="965200" cy="1430338"/>
              <a:chOff x="878" y="1112"/>
              <a:chExt cx="808" cy="1032"/>
            </a:xfrm>
          </p:grpSpPr>
          <p:sp>
            <p:nvSpPr>
              <p:cNvPr id="10256" name="AutoShape 72">
                <a:extLst>
                  <a:ext uri="{FF2B5EF4-FFF2-40B4-BE49-F238E27FC236}">
                    <a16:creationId xmlns="" xmlns:a16="http://schemas.microsoft.com/office/drawing/2014/main" id="{480E063D-C7E6-4B05-B5F4-36FE463B2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" y="1112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57" name="AutoShape 73">
                <a:extLst>
                  <a:ext uri="{FF2B5EF4-FFF2-40B4-BE49-F238E27FC236}">
                    <a16:creationId xmlns="" xmlns:a16="http://schemas.microsoft.com/office/drawing/2014/main" id="{21C9C0C9-DBEB-4A3A-9F7D-2784100A9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" y="1200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58" name="AutoShape 74">
                <a:extLst>
                  <a:ext uri="{FF2B5EF4-FFF2-40B4-BE49-F238E27FC236}">
                    <a16:creationId xmlns="" xmlns:a16="http://schemas.microsoft.com/office/drawing/2014/main" id="{9B2756A0-417A-4A51-820A-E69D906F3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4" y="1300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59" name="AutoShape 75">
                <a:extLst>
                  <a:ext uri="{FF2B5EF4-FFF2-40B4-BE49-F238E27FC236}">
                    <a16:creationId xmlns="" xmlns:a16="http://schemas.microsoft.com/office/drawing/2014/main" id="{EC63FE47-26FA-4403-92E8-7E89E836A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2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0" name="AutoShape 76">
                <a:extLst>
                  <a:ext uri="{FF2B5EF4-FFF2-40B4-BE49-F238E27FC236}">
                    <a16:creationId xmlns="" xmlns:a16="http://schemas.microsoft.com/office/drawing/2014/main" id="{E85F43B4-C9DE-4C33-BCDD-BD865A86A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4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1" name="AutoShape 77">
                <a:extLst>
                  <a:ext uri="{FF2B5EF4-FFF2-40B4-BE49-F238E27FC236}">
                    <a16:creationId xmlns="" xmlns:a16="http://schemas.microsoft.com/office/drawing/2014/main" id="{80920DA8-96AC-4EEA-97C2-BAB9654FF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2" name="AutoShape 78">
                <a:extLst>
                  <a:ext uri="{FF2B5EF4-FFF2-40B4-BE49-F238E27FC236}">
                    <a16:creationId xmlns="" xmlns:a16="http://schemas.microsoft.com/office/drawing/2014/main" id="{33F6A986-3395-4B48-88ED-ADE32A168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" y="14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3" name="AutoShape 79">
                <a:extLst>
                  <a:ext uri="{FF2B5EF4-FFF2-40B4-BE49-F238E27FC236}">
                    <a16:creationId xmlns="" xmlns:a16="http://schemas.microsoft.com/office/drawing/2014/main" id="{ABDFC4BD-D5FC-465D-BA6D-9DFF6A4A1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" y="158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4" name="AutoShape 80">
                <a:extLst>
                  <a:ext uri="{FF2B5EF4-FFF2-40B4-BE49-F238E27FC236}">
                    <a16:creationId xmlns="" xmlns:a16="http://schemas.microsoft.com/office/drawing/2014/main" id="{E7A10A82-8AF5-4BB2-A33D-7796C3164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6" y="158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5" name="AutoShape 81">
                <a:extLst>
                  <a:ext uri="{FF2B5EF4-FFF2-40B4-BE49-F238E27FC236}">
                    <a16:creationId xmlns="" xmlns:a16="http://schemas.microsoft.com/office/drawing/2014/main" id="{591279CC-5CDA-4CE9-8DEC-6C18849DC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" y="158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6" name="AutoShape 82">
                <a:extLst>
                  <a:ext uri="{FF2B5EF4-FFF2-40B4-BE49-F238E27FC236}">
                    <a16:creationId xmlns="" xmlns:a16="http://schemas.microsoft.com/office/drawing/2014/main" id="{19264732-1DA0-4733-BE5F-7AAE9713E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7" name="AutoShape 83">
                <a:extLst>
                  <a:ext uri="{FF2B5EF4-FFF2-40B4-BE49-F238E27FC236}">
                    <a16:creationId xmlns="" xmlns:a16="http://schemas.microsoft.com/office/drawing/2014/main" id="{D0EDDB5F-6442-49B7-ABD5-D91F0C43A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6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8" name="AutoShape 84">
                <a:extLst>
                  <a:ext uri="{FF2B5EF4-FFF2-40B4-BE49-F238E27FC236}">
                    <a16:creationId xmlns="" xmlns:a16="http://schemas.microsoft.com/office/drawing/2014/main" id="{C44601FD-F45D-4BE9-B123-080AEEF0D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2" y="18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69" name="AutoShape 85">
                <a:extLst>
                  <a:ext uri="{FF2B5EF4-FFF2-40B4-BE49-F238E27FC236}">
                    <a16:creationId xmlns="" xmlns:a16="http://schemas.microsoft.com/office/drawing/2014/main" id="{4CA33D17-B6AF-4C46-A76E-5140F70E7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70" name="AutoShape 86">
                <a:extLst>
                  <a:ext uri="{FF2B5EF4-FFF2-40B4-BE49-F238E27FC236}">
                    <a16:creationId xmlns="" xmlns:a16="http://schemas.microsoft.com/office/drawing/2014/main" id="{30E7C083-3FB7-464A-9223-52979F0B0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" y="172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71" name="Line 87">
                <a:extLst>
                  <a:ext uri="{FF2B5EF4-FFF2-40B4-BE49-F238E27FC236}">
                    <a16:creationId xmlns="" xmlns:a16="http://schemas.microsoft.com/office/drawing/2014/main" id="{CAC8ADFB-6BC8-4FE8-B02D-8F72EEF79A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78" y="1252"/>
                <a:ext cx="32" cy="204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2" name="Line 88">
                <a:extLst>
                  <a:ext uri="{FF2B5EF4-FFF2-40B4-BE49-F238E27FC236}">
                    <a16:creationId xmlns="" xmlns:a16="http://schemas.microsoft.com/office/drawing/2014/main" id="{B99DA8C5-871C-4F8A-A2D4-4B244AE7D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0" y="1496"/>
                <a:ext cx="48" cy="92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3" name="Line 89">
                <a:extLst>
                  <a:ext uri="{FF2B5EF4-FFF2-40B4-BE49-F238E27FC236}">
                    <a16:creationId xmlns="" xmlns:a16="http://schemas.microsoft.com/office/drawing/2014/main" id="{1785B495-8E2E-46CF-86BC-D25210C82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62" y="1496"/>
                <a:ext cx="22" cy="22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4" name="Line 90">
                <a:extLst>
                  <a:ext uri="{FF2B5EF4-FFF2-40B4-BE49-F238E27FC236}">
                    <a16:creationId xmlns="" xmlns:a16="http://schemas.microsoft.com/office/drawing/2014/main" id="{FAD2327D-FE7C-4596-AD2D-3A31276FE3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4" y="1772"/>
                <a:ext cx="48" cy="7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5" name="Line 91">
                <a:extLst>
                  <a:ext uri="{FF2B5EF4-FFF2-40B4-BE49-F238E27FC236}">
                    <a16:creationId xmlns="" xmlns:a16="http://schemas.microsoft.com/office/drawing/2014/main" id="{E563C437-6346-42CD-B521-BBF8D8DC9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2" y="1252"/>
                <a:ext cx="112" cy="19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6" name="Line 92">
                <a:extLst>
                  <a:ext uri="{FF2B5EF4-FFF2-40B4-BE49-F238E27FC236}">
                    <a16:creationId xmlns="" xmlns:a16="http://schemas.microsoft.com/office/drawing/2014/main" id="{844B5933-66E4-4F60-940B-F56C70E011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66" y="1500"/>
                <a:ext cx="32" cy="8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7" name="Line 93">
                <a:extLst>
                  <a:ext uri="{FF2B5EF4-FFF2-40B4-BE49-F238E27FC236}">
                    <a16:creationId xmlns="" xmlns:a16="http://schemas.microsoft.com/office/drawing/2014/main" id="{055618C3-A8FC-4738-BE25-A110C7A9C0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8" y="1642"/>
                <a:ext cx="30" cy="7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8" name="Line 94">
                <a:extLst>
                  <a:ext uri="{FF2B5EF4-FFF2-40B4-BE49-F238E27FC236}">
                    <a16:creationId xmlns="" xmlns:a16="http://schemas.microsoft.com/office/drawing/2014/main" id="{424F6D55-2668-4840-9F33-CA1547474B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8" y="1642"/>
                <a:ext cx="0" cy="19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79" name="Line 95">
                <a:extLst>
                  <a:ext uri="{FF2B5EF4-FFF2-40B4-BE49-F238E27FC236}">
                    <a16:creationId xmlns="" xmlns:a16="http://schemas.microsoft.com/office/drawing/2014/main" id="{CB38C515-94BC-435B-9186-29711189D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0" y="1470"/>
                <a:ext cx="8" cy="152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0" name="Line 96">
                <a:extLst>
                  <a:ext uri="{FF2B5EF4-FFF2-40B4-BE49-F238E27FC236}">
                    <a16:creationId xmlns="" xmlns:a16="http://schemas.microsoft.com/office/drawing/2014/main" id="{22F8714E-044F-4CBD-AA36-32817D4B11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352"/>
                <a:ext cx="30" cy="9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1" name="Line 97">
                <a:extLst>
                  <a:ext uri="{FF2B5EF4-FFF2-40B4-BE49-F238E27FC236}">
                    <a16:creationId xmlns="" xmlns:a16="http://schemas.microsoft.com/office/drawing/2014/main" id="{B7313517-AD95-4CFA-B113-EA3C3D672E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4" y="1338"/>
                <a:ext cx="110" cy="11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2" name="Line 98">
                <a:extLst>
                  <a:ext uri="{FF2B5EF4-FFF2-40B4-BE49-F238E27FC236}">
                    <a16:creationId xmlns="" xmlns:a16="http://schemas.microsoft.com/office/drawing/2014/main" id="{A74138C6-09EB-4C06-B2B5-4F9F1CB52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80" y="1500"/>
                <a:ext cx="50" cy="8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3" name="Line 99">
                <a:extLst>
                  <a:ext uri="{FF2B5EF4-FFF2-40B4-BE49-F238E27FC236}">
                    <a16:creationId xmlns="" xmlns:a16="http://schemas.microsoft.com/office/drawing/2014/main" id="{B494C705-A1F0-4948-96AD-F675B9B82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6" y="1644"/>
                <a:ext cx="58" cy="84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4" name="Line 100">
                <a:extLst>
                  <a:ext uri="{FF2B5EF4-FFF2-40B4-BE49-F238E27FC236}">
                    <a16:creationId xmlns="" xmlns:a16="http://schemas.microsoft.com/office/drawing/2014/main" id="{824C8673-B954-47CB-8498-5C4EF9A3EC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28" y="1642"/>
                <a:ext cx="30" cy="7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5" name="Line 101">
                <a:extLst>
                  <a:ext uri="{FF2B5EF4-FFF2-40B4-BE49-F238E27FC236}">
                    <a16:creationId xmlns="" xmlns:a16="http://schemas.microsoft.com/office/drawing/2014/main" id="{CB5BDA40-4642-4ABE-88B9-2E9FBA7BE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26" y="1774"/>
                <a:ext cx="82" cy="7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6" name="Line 102">
                <a:extLst>
                  <a:ext uri="{FF2B5EF4-FFF2-40B4-BE49-F238E27FC236}">
                    <a16:creationId xmlns="" xmlns:a16="http://schemas.microsoft.com/office/drawing/2014/main" id="{38F0EBE2-D60B-4DC6-90E9-90FBE40F5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48" y="1162"/>
                <a:ext cx="180" cy="50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7" name="Line 103">
                <a:extLst>
                  <a:ext uri="{FF2B5EF4-FFF2-40B4-BE49-F238E27FC236}">
                    <a16:creationId xmlns="" xmlns:a16="http://schemas.microsoft.com/office/drawing/2014/main" id="{3DB40BCD-3679-415D-977D-FB6E5D8FBB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8" y="1160"/>
                <a:ext cx="28" cy="134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88" name="AutoShape 104">
                <a:extLst>
                  <a:ext uri="{FF2B5EF4-FFF2-40B4-BE49-F238E27FC236}">
                    <a16:creationId xmlns="" xmlns:a16="http://schemas.microsoft.com/office/drawing/2014/main" id="{1421698C-9B1F-4D42-9033-71BA7C980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6" y="194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89" name="AutoShape 105">
                <a:extLst>
                  <a:ext uri="{FF2B5EF4-FFF2-40B4-BE49-F238E27FC236}">
                    <a16:creationId xmlns="" xmlns:a16="http://schemas.microsoft.com/office/drawing/2014/main" id="{514CCA2E-B7DE-464A-A90E-CDA822172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97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90" name="AutoShape 106">
                <a:extLst>
                  <a:ext uri="{FF2B5EF4-FFF2-40B4-BE49-F238E27FC236}">
                    <a16:creationId xmlns="" xmlns:a16="http://schemas.microsoft.com/office/drawing/2014/main" id="{C754538A-5705-4335-81C0-8F8905A91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6" y="209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91" name="AutoShape 107">
                <a:extLst>
                  <a:ext uri="{FF2B5EF4-FFF2-40B4-BE49-F238E27FC236}">
                    <a16:creationId xmlns="" xmlns:a16="http://schemas.microsoft.com/office/drawing/2014/main" id="{F3E88748-6D7B-4514-B3E6-AEB5B6F29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6" y="1972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92" name="AutoShape 108">
                <a:extLst>
                  <a:ext uri="{FF2B5EF4-FFF2-40B4-BE49-F238E27FC236}">
                    <a16:creationId xmlns="" xmlns:a16="http://schemas.microsoft.com/office/drawing/2014/main" id="{B5463690-A93C-4A2F-872C-F064B0F6B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2" y="161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293" name="Line 109">
                <a:extLst>
                  <a:ext uri="{FF2B5EF4-FFF2-40B4-BE49-F238E27FC236}">
                    <a16:creationId xmlns="" xmlns:a16="http://schemas.microsoft.com/office/drawing/2014/main" id="{97BD6702-E0E0-4D06-B30A-AE0DB743D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4" y="1774"/>
                <a:ext cx="50" cy="174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94" name="Line 110">
                <a:extLst>
                  <a:ext uri="{FF2B5EF4-FFF2-40B4-BE49-F238E27FC236}">
                    <a16:creationId xmlns="" xmlns:a16="http://schemas.microsoft.com/office/drawing/2014/main" id="{BA42C6EE-9324-47A6-B299-61E8BD296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84" y="1892"/>
                <a:ext cx="54" cy="64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95" name="Line 111">
                <a:extLst>
                  <a:ext uri="{FF2B5EF4-FFF2-40B4-BE49-F238E27FC236}">
                    <a16:creationId xmlns="" xmlns:a16="http://schemas.microsoft.com/office/drawing/2014/main" id="{0433A28A-D84B-4536-9122-8BB15E294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6" y="2000"/>
                <a:ext cx="220" cy="11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96" name="Line 112">
                <a:extLst>
                  <a:ext uri="{FF2B5EF4-FFF2-40B4-BE49-F238E27FC236}">
                    <a16:creationId xmlns="" xmlns:a16="http://schemas.microsoft.com/office/drawing/2014/main" id="{43A8E525-5D0D-4F82-9231-F7F2D417E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96" y="1898"/>
                <a:ext cx="6" cy="7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97" name="Line 113">
                <a:extLst>
                  <a:ext uri="{FF2B5EF4-FFF2-40B4-BE49-F238E27FC236}">
                    <a16:creationId xmlns="" xmlns:a16="http://schemas.microsoft.com/office/drawing/2014/main" id="{0513EBD8-514B-4B9E-96EC-43B29E9F1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66" y="1782"/>
                <a:ext cx="78" cy="190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98" name="Line 114">
                <a:extLst>
                  <a:ext uri="{FF2B5EF4-FFF2-40B4-BE49-F238E27FC236}">
                    <a16:creationId xmlns="" xmlns:a16="http://schemas.microsoft.com/office/drawing/2014/main" id="{3F1F6E3C-2DF7-4884-86B3-EF6CC6BC5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14" y="2028"/>
                <a:ext cx="28" cy="70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299" name="Line 115">
                <a:extLst>
                  <a:ext uri="{FF2B5EF4-FFF2-40B4-BE49-F238E27FC236}">
                    <a16:creationId xmlns="" xmlns:a16="http://schemas.microsoft.com/office/drawing/2014/main" id="{5EF7BA83-8494-4977-95CA-7E5FD5E077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0" y="2024"/>
                <a:ext cx="100" cy="8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300" name="Line 116">
                <a:extLst>
                  <a:ext uri="{FF2B5EF4-FFF2-40B4-BE49-F238E27FC236}">
                    <a16:creationId xmlns="" xmlns:a16="http://schemas.microsoft.com/office/drawing/2014/main" id="{3B567A58-5E3D-4D50-8587-BA9FBEB1A3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4" y="1250"/>
                <a:ext cx="94" cy="172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301" name="AutoShape 117">
                <a:extLst>
                  <a:ext uri="{FF2B5EF4-FFF2-40B4-BE49-F238E27FC236}">
                    <a16:creationId xmlns="" xmlns:a16="http://schemas.microsoft.com/office/drawing/2014/main" id="{24CB3409-5958-43AA-BCDE-9559FB8D4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68" y="141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302" name="AutoShape 118">
                <a:extLst>
                  <a:ext uri="{FF2B5EF4-FFF2-40B4-BE49-F238E27FC236}">
                    <a16:creationId xmlns="" xmlns:a16="http://schemas.microsoft.com/office/drawing/2014/main" id="{7DC2CFE0-D097-47FA-9C20-62F090321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4" y="1208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303" name="Line 119">
                <a:extLst>
                  <a:ext uri="{FF2B5EF4-FFF2-40B4-BE49-F238E27FC236}">
                    <a16:creationId xmlns="" xmlns:a16="http://schemas.microsoft.com/office/drawing/2014/main" id="{900BA253-DEA4-4E36-B28A-1308C5206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78" y="1140"/>
                <a:ext cx="182" cy="7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304" name="Line 120">
                <a:extLst>
                  <a:ext uri="{FF2B5EF4-FFF2-40B4-BE49-F238E27FC236}">
                    <a16:creationId xmlns="" xmlns:a16="http://schemas.microsoft.com/office/drawing/2014/main" id="{E378FB21-551A-436F-ABCB-621A25DA93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18" y="1498"/>
                <a:ext cx="40" cy="96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305" name="AutoShape 121">
                <a:extLst>
                  <a:ext uri="{FF2B5EF4-FFF2-40B4-BE49-F238E27FC236}">
                    <a16:creationId xmlns="" xmlns:a16="http://schemas.microsoft.com/office/drawing/2014/main" id="{88ED54B7-EADD-4949-9F75-F80E97531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0" y="1844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306" name="Line 122">
                <a:extLst>
                  <a:ext uri="{FF2B5EF4-FFF2-40B4-BE49-F238E27FC236}">
                    <a16:creationId xmlns="" xmlns:a16="http://schemas.microsoft.com/office/drawing/2014/main" id="{AC65F93B-3E19-41BC-A361-F351B7903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58" y="1666"/>
                <a:ext cx="32" cy="172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307" name="AutoShape 123">
                <a:extLst>
                  <a:ext uri="{FF2B5EF4-FFF2-40B4-BE49-F238E27FC236}">
                    <a16:creationId xmlns="" xmlns:a16="http://schemas.microsoft.com/office/drawing/2014/main" id="{C06FAE3B-A903-4A29-B717-F5B9D6CDD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956"/>
                <a:ext cx="48" cy="48"/>
              </a:xfrm>
              <a:prstGeom prst="flowChartConnector">
                <a:avLst/>
              </a:prstGeom>
              <a:solidFill>
                <a:srgbClr val="969696">
                  <a:alpha val="50195"/>
                </a:srgbClr>
              </a:solidFill>
              <a:ln w="38100" cap="sq">
                <a:solidFill>
                  <a:schemeClr val="accent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1pPr>
                <a:lvl2pPr marL="742950" indent="-28575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 algn="ctr"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Lucida Sans" panose="020B0602030504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pt-BR" altLang="pt-BR"/>
              </a:p>
            </p:txBody>
          </p:sp>
          <p:sp>
            <p:nvSpPr>
              <p:cNvPr id="10308" name="Line 124">
                <a:extLst>
                  <a:ext uri="{FF2B5EF4-FFF2-40B4-BE49-F238E27FC236}">
                    <a16:creationId xmlns="" xmlns:a16="http://schemas.microsoft.com/office/drawing/2014/main" id="{D0D3572B-A522-4DB2-84A9-00524F6BD8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26" y="1998"/>
                <a:ext cx="128" cy="118"/>
              </a:xfrm>
              <a:prstGeom prst="line">
                <a:avLst/>
              </a:prstGeom>
              <a:noFill/>
              <a:ln w="38100" cap="sq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309" name="Freeform 125">
                <a:extLst>
                  <a:ext uri="{FF2B5EF4-FFF2-40B4-BE49-F238E27FC236}">
                    <a16:creationId xmlns="" xmlns:a16="http://schemas.microsoft.com/office/drawing/2014/main" id="{7305A3CD-13CE-40DC-B9B4-0AF5FD0BE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8" y="1476"/>
                <a:ext cx="126" cy="515"/>
              </a:xfrm>
              <a:custGeom>
                <a:avLst/>
                <a:gdLst>
                  <a:gd name="T0" fmla="*/ 126 w 126"/>
                  <a:gd name="T1" fmla="*/ 504 h 515"/>
                  <a:gd name="T2" fmla="*/ 34 w 126"/>
                  <a:gd name="T3" fmla="*/ 460 h 515"/>
                  <a:gd name="T4" fmla="*/ 18 w 126"/>
                  <a:gd name="T5" fmla="*/ 424 h 515"/>
                  <a:gd name="T6" fmla="*/ 10 w 126"/>
                  <a:gd name="T7" fmla="*/ 400 h 515"/>
                  <a:gd name="T8" fmla="*/ 6 w 126"/>
                  <a:gd name="T9" fmla="*/ 88 h 515"/>
                  <a:gd name="T10" fmla="*/ 42 w 126"/>
                  <a:gd name="T11" fmla="*/ 24 h 515"/>
                  <a:gd name="T12" fmla="*/ 78 w 126"/>
                  <a:gd name="T13" fmla="*/ 0 h 5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6" h="515">
                    <a:moveTo>
                      <a:pt x="126" y="504"/>
                    </a:moveTo>
                    <a:cubicBezTo>
                      <a:pt x="93" y="515"/>
                      <a:pt x="48" y="493"/>
                      <a:pt x="34" y="460"/>
                    </a:cubicBezTo>
                    <a:cubicBezTo>
                      <a:pt x="30" y="451"/>
                      <a:pt x="22" y="434"/>
                      <a:pt x="18" y="424"/>
                    </a:cubicBezTo>
                    <a:cubicBezTo>
                      <a:pt x="15" y="416"/>
                      <a:pt x="10" y="400"/>
                      <a:pt x="10" y="400"/>
                    </a:cubicBezTo>
                    <a:cubicBezTo>
                      <a:pt x="0" y="295"/>
                      <a:pt x="0" y="195"/>
                      <a:pt x="6" y="88"/>
                    </a:cubicBezTo>
                    <a:cubicBezTo>
                      <a:pt x="7" y="69"/>
                      <a:pt x="24" y="30"/>
                      <a:pt x="42" y="24"/>
                    </a:cubicBezTo>
                    <a:cubicBezTo>
                      <a:pt x="54" y="6"/>
                      <a:pt x="65" y="13"/>
                      <a:pt x="78" y="0"/>
                    </a:cubicBezTo>
                  </a:path>
                </a:pathLst>
              </a:custGeom>
              <a:noFill/>
              <a:ln w="38100" cap="sq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0310" name="Freeform 126">
                <a:extLst>
                  <a:ext uri="{FF2B5EF4-FFF2-40B4-BE49-F238E27FC236}">
                    <a16:creationId xmlns="" xmlns:a16="http://schemas.microsoft.com/office/drawing/2014/main" id="{6E10E9FD-3F1A-40BF-8742-7280EFC16C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" y="1444"/>
                <a:ext cx="114" cy="420"/>
              </a:xfrm>
              <a:custGeom>
                <a:avLst/>
                <a:gdLst>
                  <a:gd name="T0" fmla="*/ 0 w 114"/>
                  <a:gd name="T1" fmla="*/ 420 h 420"/>
                  <a:gd name="T2" fmla="*/ 76 w 114"/>
                  <a:gd name="T3" fmla="*/ 360 h 420"/>
                  <a:gd name="T4" fmla="*/ 108 w 114"/>
                  <a:gd name="T5" fmla="*/ 68 h 420"/>
                  <a:gd name="T6" fmla="*/ 40 w 114"/>
                  <a:gd name="T7" fmla="*/ 0 h 42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4" h="420">
                    <a:moveTo>
                      <a:pt x="0" y="420"/>
                    </a:moveTo>
                    <a:cubicBezTo>
                      <a:pt x="29" y="419"/>
                      <a:pt x="58" y="419"/>
                      <a:pt x="76" y="360"/>
                    </a:cubicBezTo>
                    <a:cubicBezTo>
                      <a:pt x="94" y="301"/>
                      <a:pt x="114" y="128"/>
                      <a:pt x="108" y="68"/>
                    </a:cubicBezTo>
                    <a:cubicBezTo>
                      <a:pt x="102" y="8"/>
                      <a:pt x="71" y="4"/>
                      <a:pt x="40" y="0"/>
                    </a:cubicBezTo>
                  </a:path>
                </a:pathLst>
              </a:custGeom>
              <a:noFill/>
              <a:ln w="38100" cap="sq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10255" name="TextBox 2">
              <a:extLst>
                <a:ext uri="{FF2B5EF4-FFF2-40B4-BE49-F238E27FC236}">
                  <a16:creationId xmlns="" xmlns:a16="http://schemas.microsoft.com/office/drawing/2014/main" id="{EB6BD49F-876E-4753-B89E-E461C957B7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911509" y="3176972"/>
              <a:ext cx="359354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pt-BR" sz="2600"/>
                <a:t>Specification (e.g, LTL)</a:t>
              </a:r>
              <a:endParaRPr lang="pt-BR" altLang="pt-BR" sz="2600"/>
            </a:p>
          </p:txBody>
        </p:sp>
      </p:grpSp>
      <p:sp>
        <p:nvSpPr>
          <p:cNvPr id="10246" name="Right Arrow 128">
            <a:extLst>
              <a:ext uri="{FF2B5EF4-FFF2-40B4-BE49-F238E27FC236}">
                <a16:creationId xmlns="" xmlns:a16="http://schemas.microsoft.com/office/drawing/2014/main" id="{78CC3253-E52E-41BD-9BFB-32E631A0527A}"/>
              </a:ext>
            </a:extLst>
          </p:cNvPr>
          <p:cNvSpPr>
            <a:spLocks noChangeArrowheads="1"/>
          </p:cNvSpPr>
          <p:nvPr/>
        </p:nvSpPr>
        <p:spPr bwMode="auto">
          <a:xfrm rot="-1080000">
            <a:off x="2706688" y="2743200"/>
            <a:ext cx="581025" cy="287338"/>
          </a:xfrm>
          <a:prstGeom prst="rightArrow">
            <a:avLst>
              <a:gd name="adj1" fmla="val 50000"/>
              <a:gd name="adj2" fmla="val 50084"/>
            </a:avLst>
          </a:prstGeom>
          <a:solidFill>
            <a:schemeClr val="accent1"/>
          </a:solidFill>
          <a:ln w="12700" algn="ctr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bIns="0"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pt-BR" altLang="pt-BR"/>
          </a:p>
        </p:txBody>
      </p:sp>
      <p:sp>
        <p:nvSpPr>
          <p:cNvPr id="10247" name="TextBox 5">
            <a:extLst>
              <a:ext uri="{FF2B5EF4-FFF2-40B4-BE49-F238E27FC236}">
                <a16:creationId xmlns="" xmlns:a16="http://schemas.microsoft.com/office/drawing/2014/main" id="{32A65586-4F7A-434B-A815-F1BFFE7FA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3325" y="3163888"/>
            <a:ext cx="184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pt-BR" altLang="pt-BR"/>
          </a:p>
        </p:txBody>
      </p:sp>
      <p:sp>
        <p:nvSpPr>
          <p:cNvPr id="10248" name="Text Box 131">
            <a:extLst>
              <a:ext uri="{FF2B5EF4-FFF2-40B4-BE49-F238E27FC236}">
                <a16:creationId xmlns="" xmlns:a16="http://schemas.microsoft.com/office/drawing/2014/main" id="{22464988-BA2A-4752-A903-CD039C563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7863" y="2997200"/>
            <a:ext cx="1965325" cy="1323975"/>
          </a:xfrm>
          <a:prstGeom prst="rect">
            <a:avLst/>
          </a:prstGeom>
          <a:solidFill>
            <a:srgbClr val="C0C0C0">
              <a:alpha val="50195"/>
            </a:srgb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ＭＳ Ｐゴシック" panose="020B0600070205080204" pitchFamily="34" charset="-128"/>
              </a:defRPr>
            </a:lvl9pPr>
          </a:lstStyle>
          <a:p>
            <a:pPr algn="l" eaLnBrk="1" hangingPunct="1"/>
            <a:r>
              <a:rPr lang="en-US" altLang="pt-BR" sz="2000" dirty="0">
                <a:latin typeface="Lucida Console" panose="020B0609040504020204" pitchFamily="49" charset="0"/>
              </a:rPr>
              <a:t>Line 5: …</a:t>
            </a:r>
          </a:p>
          <a:p>
            <a:pPr algn="l" eaLnBrk="1" hangingPunct="1"/>
            <a:r>
              <a:rPr lang="en-US" altLang="pt-BR" sz="2000" dirty="0">
                <a:latin typeface="Lucida Console" panose="020B0609040504020204" pitchFamily="49" charset="0"/>
              </a:rPr>
              <a:t>Line 12: …</a:t>
            </a:r>
          </a:p>
          <a:p>
            <a:pPr algn="l" eaLnBrk="1" hangingPunct="1"/>
            <a:r>
              <a:rPr lang="en-US" altLang="pt-BR" sz="2000" dirty="0">
                <a:latin typeface="Lucida Console" panose="020B0609040504020204" pitchFamily="49" charset="0"/>
              </a:rPr>
              <a:t>…</a:t>
            </a:r>
          </a:p>
          <a:p>
            <a:pPr algn="l" eaLnBrk="1" hangingPunct="1"/>
            <a:r>
              <a:rPr lang="en-US" altLang="pt-BR" sz="2000" dirty="0">
                <a:latin typeface="Lucida Console" panose="020B0609040504020204" pitchFamily="49" charset="0"/>
              </a:rPr>
              <a:t>Line 41:…</a:t>
            </a:r>
          </a:p>
        </p:txBody>
      </p:sp>
    </p:spTree>
    <p:extLst>
      <p:ext uri="{BB962C8B-B14F-4D97-AF65-F5344CB8AC3E}">
        <p14:creationId xmlns:p14="http://schemas.microsoft.com/office/powerpoint/2010/main" val="1336281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Bounded model checking (BMC)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646237"/>
            <a:ext cx="8699500" cy="4525963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b="1" dirty="0" smtClean="0"/>
              <a:t>MC</a:t>
            </a:r>
            <a:r>
              <a:rPr lang="en-US" dirty="0" smtClean="0"/>
              <a:t>: 	 check if a property holds for all states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smtClean="0"/>
              <a:t>BMC</a:t>
            </a:r>
            <a:r>
              <a:rPr lang="en-US" dirty="0" smtClean="0"/>
              <a:t>: check if a property holds for a subset of states</a:t>
            </a:r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5" name="Oval 4"/>
          <p:cNvSpPr/>
          <p:nvPr/>
        </p:nvSpPr>
        <p:spPr>
          <a:xfrm>
            <a:off x="571500" y="3898900"/>
            <a:ext cx="7975600" cy="20828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Arc 5"/>
          <p:cNvSpPr/>
          <p:nvPr/>
        </p:nvSpPr>
        <p:spPr>
          <a:xfrm>
            <a:off x="1606550" y="4108450"/>
            <a:ext cx="736600" cy="1663700"/>
          </a:xfrm>
          <a:prstGeom prst="arc">
            <a:avLst>
              <a:gd name="adj1" fmla="val 16597252"/>
              <a:gd name="adj2" fmla="val 5058913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Arc 6"/>
          <p:cNvSpPr/>
          <p:nvPr/>
        </p:nvSpPr>
        <p:spPr>
          <a:xfrm flipH="1">
            <a:off x="6762750" y="4102100"/>
            <a:ext cx="736600" cy="1663700"/>
          </a:xfrm>
          <a:prstGeom prst="arc">
            <a:avLst>
              <a:gd name="adj1" fmla="val 16597252"/>
              <a:gd name="adj2" fmla="val 5058913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1119188" y="4665663"/>
            <a:ext cx="736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Init</a:t>
            </a: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7091363" y="4652963"/>
            <a:ext cx="1035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error</a:t>
            </a:r>
          </a:p>
        </p:txBody>
      </p:sp>
      <p:sp>
        <p:nvSpPr>
          <p:cNvPr id="10" name="Arc 9"/>
          <p:cNvSpPr/>
          <p:nvPr/>
        </p:nvSpPr>
        <p:spPr>
          <a:xfrm>
            <a:off x="2343150" y="3968750"/>
            <a:ext cx="736600" cy="1930400"/>
          </a:xfrm>
          <a:prstGeom prst="arc">
            <a:avLst>
              <a:gd name="adj1" fmla="val 16597252"/>
              <a:gd name="adj2" fmla="val 5058913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3160713" y="4665663"/>
            <a:ext cx="679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. . . </a:t>
            </a:r>
          </a:p>
        </p:txBody>
      </p:sp>
      <p:sp>
        <p:nvSpPr>
          <p:cNvPr id="12" name="Arc 11"/>
          <p:cNvSpPr/>
          <p:nvPr/>
        </p:nvSpPr>
        <p:spPr>
          <a:xfrm>
            <a:off x="4540250" y="3841750"/>
            <a:ext cx="736600" cy="2178050"/>
          </a:xfrm>
          <a:prstGeom prst="arc">
            <a:avLst>
              <a:gd name="adj1" fmla="val 16597252"/>
              <a:gd name="adj2" fmla="val 5058913"/>
            </a:avLst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51025" y="4432300"/>
            <a:ext cx="860425" cy="51276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1855788" y="4775200"/>
            <a:ext cx="855662" cy="18256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3"/>
          </p:cNvCxnSpPr>
          <p:nvPr/>
        </p:nvCxnSpPr>
        <p:spPr>
          <a:xfrm>
            <a:off x="1855788" y="4957763"/>
            <a:ext cx="855662" cy="528637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4856163" y="3371850"/>
            <a:ext cx="4714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i="1"/>
              <a:t>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Bounded model checking (BMC)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468438" y="1743075"/>
            <a:ext cx="3789362" cy="1736725"/>
          </a:xfrm>
          <a:prstGeom prst="roundRect">
            <a:avLst/>
          </a:prstGeom>
          <a:ln w="28575" cmpd="sng">
            <a:solidFill>
              <a:schemeClr val="tx1"/>
            </a:solidFill>
            <a:prstDash val="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468438" y="4079875"/>
            <a:ext cx="5630862" cy="2417763"/>
          </a:xfrm>
          <a:prstGeom prst="roundRect">
            <a:avLst/>
          </a:prstGeom>
          <a:ln w="28575" cmpd="sng">
            <a:solidFill>
              <a:schemeClr val="tx1"/>
            </a:solidFill>
            <a:prstDash val="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816100" y="2219325"/>
            <a:ext cx="1816100" cy="8318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dirty="0" smtClean="0"/>
              <a:t>IS THERE</a:t>
            </a:r>
          </a:p>
          <a:p>
            <a:pPr algn="ctr" eaLnBrk="1" hangingPunct="1">
              <a:defRPr/>
            </a:pPr>
            <a:r>
              <a:rPr lang="en-US" dirty="0" smtClean="0"/>
              <a:t>ANY ERROR?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809750" y="4845050"/>
            <a:ext cx="1816100" cy="1201738"/>
          </a:xfrm>
          <a:prstGeom prst="rect">
            <a:avLst/>
          </a:prstGeom>
          <a:solidFill>
            <a:srgbClr val="DDD9C3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dirty="0" smtClean="0"/>
              <a:t>IS THERE</a:t>
            </a:r>
          </a:p>
          <a:p>
            <a:pPr algn="ctr" eaLnBrk="1" hangingPunct="1">
              <a:defRPr/>
            </a:pPr>
            <a:r>
              <a:rPr lang="en-US" dirty="0" smtClean="0"/>
              <a:t>ANY ERROR</a:t>
            </a:r>
          </a:p>
          <a:p>
            <a:pPr algn="ctr" eaLnBrk="1" hangingPunct="1">
              <a:defRPr/>
            </a:pPr>
            <a:r>
              <a:rPr lang="en-US" dirty="0" smtClean="0"/>
              <a:t>IN </a:t>
            </a:r>
            <a:r>
              <a:rPr lang="en-US" b="1" i="1" dirty="0" smtClean="0"/>
              <a:t>k</a:t>
            </a:r>
            <a:r>
              <a:rPr lang="en-US" dirty="0" smtClean="0"/>
              <a:t> STEPS?</a:t>
            </a: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273550" y="2019300"/>
            <a:ext cx="673100" cy="40005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/>
              <a:t>no</a:t>
            </a: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273550" y="2825750"/>
            <a:ext cx="673100" cy="4000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/>
              <a:t>yes</a:t>
            </a:r>
          </a:p>
        </p:txBody>
      </p:sp>
      <p:cxnSp>
        <p:nvCxnSpPr>
          <p:cNvPr id="11" name="Straight Arrow Connector 10"/>
          <p:cNvCxnSpPr>
            <a:stCxn id="7" idx="3"/>
            <a:endCxn id="10" idx="1"/>
          </p:cNvCxnSpPr>
          <p:nvPr/>
        </p:nvCxnSpPr>
        <p:spPr>
          <a:xfrm>
            <a:off x="3632200" y="2635250"/>
            <a:ext cx="641350" cy="39052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632200" y="2212975"/>
            <a:ext cx="641350" cy="41433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3"/>
            <a:endCxn id="26" idx="1"/>
          </p:cNvCxnSpPr>
          <p:nvPr/>
        </p:nvCxnSpPr>
        <p:spPr>
          <a:xfrm flipV="1">
            <a:off x="3625850" y="5045075"/>
            <a:ext cx="708025" cy="4000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  <a:endCxn id="27" idx="1"/>
          </p:cNvCxnSpPr>
          <p:nvPr/>
        </p:nvCxnSpPr>
        <p:spPr>
          <a:xfrm>
            <a:off x="3625850" y="5445125"/>
            <a:ext cx="708025" cy="4064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06975" y="4868863"/>
            <a:ext cx="2549525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33400" y="2635250"/>
            <a:ext cx="12763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 rot="10800000">
            <a:off x="2744788" y="4495800"/>
            <a:ext cx="1933575" cy="349250"/>
          </a:xfrm>
          <a:prstGeom prst="bentConnector3">
            <a:avLst>
              <a:gd name="adj1" fmla="val -230"/>
            </a:avLst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744788" y="4495800"/>
            <a:ext cx="6350" cy="3556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5064125" y="4213225"/>
            <a:ext cx="1898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/>
              <a:t>completeness</a:t>
            </a:r>
          </a:p>
          <a:p>
            <a:pPr algn="ctr" eaLnBrk="1" hangingPunct="1"/>
            <a:r>
              <a:rPr lang="en-US"/>
              <a:t>threshold reached</a:t>
            </a: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2824163" y="4154488"/>
            <a:ext cx="1811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 i="1"/>
              <a:t>k</a:t>
            </a:r>
            <a:r>
              <a:rPr lang="en-US"/>
              <a:t>+</a:t>
            </a:r>
            <a:r>
              <a:rPr lang="en-US" b="1" i="1"/>
              <a:t>1</a:t>
            </a:r>
            <a:r>
              <a:rPr lang="en-US"/>
              <a:t> still tractable</a:t>
            </a: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5324475" y="5047088"/>
            <a:ext cx="1609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 i="1" dirty="0"/>
              <a:t>k</a:t>
            </a:r>
            <a:r>
              <a:rPr lang="en-US" dirty="0"/>
              <a:t>+</a:t>
            </a:r>
            <a:r>
              <a:rPr lang="en-US" b="1" i="1" dirty="0"/>
              <a:t>1</a:t>
            </a:r>
            <a:r>
              <a:rPr lang="en-US" dirty="0"/>
              <a:t> intractable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006975" y="5851525"/>
            <a:ext cx="2549525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3"/>
          </p:cNvCxnSpPr>
          <p:nvPr/>
        </p:nvCxnSpPr>
        <p:spPr>
          <a:xfrm flipV="1">
            <a:off x="4946650" y="2212975"/>
            <a:ext cx="704850" cy="63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0" idx="3"/>
          </p:cNvCxnSpPr>
          <p:nvPr/>
        </p:nvCxnSpPr>
        <p:spPr>
          <a:xfrm>
            <a:off x="4946650" y="3025775"/>
            <a:ext cx="7048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58800" y="5445125"/>
            <a:ext cx="12509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4333875" y="4845050"/>
            <a:ext cx="673100" cy="4000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/>
              <a:t>no</a:t>
            </a: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4333875" y="5651500"/>
            <a:ext cx="673100" cy="4016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/>
              <a:t>yes</a:t>
            </a:r>
          </a:p>
        </p:txBody>
      </p:sp>
      <p:cxnSp>
        <p:nvCxnSpPr>
          <p:cNvPr id="28" name="Straight Arrow Connector 27"/>
          <p:cNvCxnSpPr>
            <a:stCxn id="8" idx="3"/>
          </p:cNvCxnSpPr>
          <p:nvPr/>
        </p:nvCxnSpPr>
        <p:spPr>
          <a:xfrm flipV="1">
            <a:off x="3625850" y="5410200"/>
            <a:ext cx="3930650" cy="3571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393700" y="2068513"/>
            <a:ext cx="919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dirty="0"/>
              <a:t>M, S</a:t>
            </a:r>
          </a:p>
        </p:txBody>
      </p:sp>
      <p:sp>
        <p:nvSpPr>
          <p:cNvPr id="30" name="TextBox 12"/>
          <p:cNvSpPr txBox="1">
            <a:spLocks noChangeArrowheads="1"/>
          </p:cNvSpPr>
          <p:nvPr/>
        </p:nvSpPr>
        <p:spPr bwMode="auto">
          <a:xfrm>
            <a:off x="431800" y="4883150"/>
            <a:ext cx="919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M, S</a:t>
            </a: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5626100" y="1858963"/>
            <a:ext cx="58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ok</a:t>
            </a:r>
          </a:p>
        </p:txBody>
      </p:sp>
      <p:sp>
        <p:nvSpPr>
          <p:cNvPr id="32" name="TextBox 12"/>
          <p:cNvSpPr txBox="1">
            <a:spLocks noChangeArrowheads="1"/>
          </p:cNvSpPr>
          <p:nvPr/>
        </p:nvSpPr>
        <p:spPr bwMode="auto">
          <a:xfrm>
            <a:off x="7546975" y="4506913"/>
            <a:ext cx="5873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ok</a:t>
            </a:r>
          </a:p>
        </p:txBody>
      </p:sp>
      <p:sp>
        <p:nvSpPr>
          <p:cNvPr id="33" name="TextBox 12"/>
          <p:cNvSpPr txBox="1">
            <a:spLocks noChangeArrowheads="1"/>
          </p:cNvSpPr>
          <p:nvPr/>
        </p:nvSpPr>
        <p:spPr bwMode="auto">
          <a:xfrm>
            <a:off x="7546975" y="5483225"/>
            <a:ext cx="695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fail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5626100" y="2665413"/>
            <a:ext cx="6953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fail</a:t>
            </a:r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7540625" y="5054600"/>
            <a:ext cx="1374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 dirty="0"/>
              <a:t>bound</a:t>
            </a:r>
          </a:p>
        </p:txBody>
      </p: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132524" y="1168400"/>
            <a:ext cx="9589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b="1" dirty="0" smtClean="0"/>
              <a:t>MC:</a:t>
            </a:r>
            <a:endParaRPr lang="en-US" sz="3200" b="1" dirty="0"/>
          </a:p>
        </p:txBody>
      </p:sp>
      <p:sp>
        <p:nvSpPr>
          <p:cNvPr id="37" name="TextBox 12"/>
          <p:cNvSpPr txBox="1">
            <a:spLocks noChangeArrowheads="1"/>
          </p:cNvSpPr>
          <p:nvPr/>
        </p:nvSpPr>
        <p:spPr bwMode="auto">
          <a:xfrm>
            <a:off x="116128" y="3758625"/>
            <a:ext cx="1255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b="1" dirty="0" smtClean="0"/>
              <a:t>BMC:</a:t>
            </a:r>
            <a:endParaRPr lang="en-US" sz="3200" b="1" dirty="0"/>
          </a:p>
        </p:txBody>
      </p:sp>
      <p:grpSp>
        <p:nvGrpSpPr>
          <p:cNvPr id="38" name="Group 37"/>
          <p:cNvGrpSpPr>
            <a:grpSpLocks/>
          </p:cNvGrpSpPr>
          <p:nvPr/>
        </p:nvGrpSpPr>
        <p:grpSpPr bwMode="auto">
          <a:xfrm>
            <a:off x="6781802" y="3048000"/>
            <a:ext cx="2133598" cy="1219200"/>
            <a:chOff x="4076702" y="3028774"/>
            <a:chExt cx="2133598" cy="816000"/>
          </a:xfrm>
        </p:grpSpPr>
        <p:cxnSp>
          <p:nvCxnSpPr>
            <p:cNvPr id="39" name="Straight Arrow Connector 38"/>
            <p:cNvCxnSpPr/>
            <p:nvPr/>
          </p:nvCxnSpPr>
          <p:spPr>
            <a:xfrm flipH="1">
              <a:off x="4076702" y="3487774"/>
              <a:ext cx="609598" cy="357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14"/>
            <p:cNvSpPr txBox="1">
              <a:spLocks noChangeArrowheads="1"/>
            </p:cNvSpPr>
            <p:nvPr/>
          </p:nvSpPr>
          <p:spPr bwMode="auto">
            <a:xfrm>
              <a:off x="4152900" y="3028774"/>
              <a:ext cx="2057400" cy="47378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altLang="en-US" sz="2000" dirty="0" smtClean="0">
                  <a:solidFill>
                    <a:srgbClr val="000000"/>
                  </a:solidFill>
                </a:rPr>
                <a:t>“never” happens in practice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Bounded model checking (BMC)</a:t>
            </a:r>
            <a:endParaRPr lang="en-GB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28600" y="990600"/>
            <a:ext cx="8915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Basic Idea: check negation of given property </a:t>
            </a:r>
            <a:r>
              <a:rPr lang="en-GB" sz="2400" kern="0" dirty="0" smtClean="0">
                <a:sym typeface="Symbol" pitchFamily="18" charset="2"/>
              </a:rPr>
              <a:t>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 to given depth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transition system </a:t>
            </a:r>
            <a:r>
              <a:rPr kumimoji="0" lang="en-GB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unrolled </a:t>
            </a:r>
            <a:r>
              <a:rPr kumimoji="0" lang="en-GB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times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GB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for programs: unroll loops, inline functions, …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translated into verification condition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 such that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 </a:t>
            </a:r>
            <a:r>
              <a:rPr kumimoji="0" lang="en-GB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satisfiable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GB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iff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 has counterexample of max. depth </a:t>
            </a:r>
            <a:r>
              <a:rPr kumimoji="0" lang="en-GB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k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has been applied successfully to verify (sequential) software</a:t>
            </a:r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3614738" y="2490788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529138" y="24145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 sz="2200">
              <a:ea typeface="Gulim" pitchFamily="34" charset="-127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5838825" y="2490788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610225" y="24145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 sz="2200">
              <a:ea typeface="Gulim" pitchFamily="34" charset="-127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753225" y="24145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 sz="2200">
              <a:ea typeface="Gulim" pitchFamily="34" charset="-127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386138" y="24145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 sz="2200">
              <a:ea typeface="Gulim" pitchFamily="34" charset="-127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486025" y="2490788"/>
            <a:ext cx="838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257425" y="241458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 sz="2200">
              <a:ea typeface="Gulim" pitchFamily="34" charset="-127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816475" y="2185988"/>
            <a:ext cx="56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>
                <a:latin typeface="Times New Roman" pitchFamily="18" charset="0"/>
                <a:ea typeface="Gulim" pitchFamily="34" charset="-127"/>
              </a:rPr>
              <a:t>. . .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127250" y="2590800"/>
            <a:ext cx="5397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000">
            <a:spAutoFit/>
          </a:bodyPr>
          <a:lstStyle/>
          <a:p>
            <a:r>
              <a:rPr lang="en-US" altLang="ko-KR" sz="2200" i="1">
                <a:ea typeface="Gulim" pitchFamily="34" charset="-127"/>
              </a:rPr>
              <a:t>M</a:t>
            </a:r>
            <a:r>
              <a:rPr lang="en-US" altLang="ko-KR" sz="2200" baseline="-25000">
                <a:ea typeface="Gulim" pitchFamily="34" charset="-127"/>
              </a:rPr>
              <a:t>0</a:t>
            </a:r>
            <a:endParaRPr lang="en-US" altLang="ko-KR" sz="2200">
              <a:ea typeface="Gulim" pitchFamily="34" charset="-127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254375" y="2601913"/>
            <a:ext cx="5397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000">
            <a:spAutoFit/>
          </a:bodyPr>
          <a:lstStyle/>
          <a:p>
            <a:r>
              <a:rPr lang="en-US" altLang="ko-KR" sz="2200" i="1">
                <a:ea typeface="Gulim" pitchFamily="34" charset="-127"/>
              </a:rPr>
              <a:t>M</a:t>
            </a:r>
            <a:r>
              <a:rPr lang="en-US" altLang="ko-KR" sz="2200" baseline="-25000">
                <a:ea typeface="Gulim" pitchFamily="34" charset="-127"/>
              </a:rPr>
              <a:t>1</a:t>
            </a:r>
            <a:endParaRPr lang="en-US" altLang="ko-KR" sz="2200">
              <a:ea typeface="Gulim" pitchFamily="34" charset="-127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4395788" y="2601913"/>
            <a:ext cx="5397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000">
            <a:spAutoFit/>
          </a:bodyPr>
          <a:lstStyle/>
          <a:p>
            <a:r>
              <a:rPr lang="en-US" altLang="ko-KR" sz="2200" i="1">
                <a:ea typeface="Gulim" pitchFamily="34" charset="-127"/>
              </a:rPr>
              <a:t>M</a:t>
            </a:r>
            <a:r>
              <a:rPr lang="en-US" altLang="ko-KR" sz="2200" baseline="-25000">
                <a:ea typeface="Gulim" pitchFamily="34" charset="-127"/>
              </a:rPr>
              <a:t>2</a:t>
            </a:r>
            <a:endParaRPr lang="en-US" altLang="ko-KR" sz="2200">
              <a:ea typeface="Gulim" pitchFamily="34" charset="-127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456238" y="2601913"/>
            <a:ext cx="6985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000">
            <a:spAutoFit/>
          </a:bodyPr>
          <a:lstStyle/>
          <a:p>
            <a:r>
              <a:rPr lang="en-US" altLang="ko-KR" sz="2200" i="1">
                <a:ea typeface="Gulim" pitchFamily="34" charset="-127"/>
              </a:rPr>
              <a:t>M</a:t>
            </a:r>
            <a:r>
              <a:rPr lang="en-US" altLang="ko-KR" sz="2200" i="1" baseline="-25000">
                <a:ea typeface="Gulim" pitchFamily="34" charset="-127"/>
              </a:rPr>
              <a:t>k</a:t>
            </a:r>
            <a:r>
              <a:rPr lang="en-US" altLang="ko-KR" sz="2200" baseline="-25000">
                <a:ea typeface="Gulim" pitchFamily="34" charset="-127"/>
              </a:rPr>
              <a:t>-1</a:t>
            </a:r>
            <a:endParaRPr lang="en-US" altLang="ko-KR" sz="2200">
              <a:ea typeface="Gulim" pitchFamily="34" charset="-127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615113" y="2601913"/>
            <a:ext cx="5286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8000">
            <a:spAutoFit/>
          </a:bodyPr>
          <a:lstStyle/>
          <a:p>
            <a:r>
              <a:rPr lang="en-US" altLang="ko-KR" sz="2200" i="1">
                <a:ea typeface="Gulim" pitchFamily="34" charset="-127"/>
              </a:rPr>
              <a:t>M</a:t>
            </a:r>
            <a:r>
              <a:rPr lang="en-US" altLang="ko-KR" sz="2200" i="1" baseline="-25000">
                <a:ea typeface="Gulim" pitchFamily="34" charset="-127"/>
              </a:rPr>
              <a:t>k</a:t>
            </a:r>
            <a:endParaRPr lang="en-US" altLang="ko-KR" sz="2200" i="1">
              <a:ea typeface="Gulim" pitchFamily="34" charset="-127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057400" y="1901825"/>
            <a:ext cx="6223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200">
                <a:ea typeface="Gulim" pitchFamily="34" charset="-127"/>
              </a:rPr>
              <a:t>¬</a:t>
            </a:r>
            <a:r>
              <a:rPr lang="en-GB" sz="2200">
                <a:sym typeface="Symbol" pitchFamily="18" charset="2"/>
              </a:rPr>
              <a:t></a:t>
            </a:r>
            <a:r>
              <a:rPr lang="en-US" altLang="ko-KR" sz="2200" baseline="-25000">
                <a:ea typeface="Gulim" pitchFamily="34" charset="-127"/>
              </a:rPr>
              <a:t>0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3146425" y="1901825"/>
            <a:ext cx="6223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200">
                <a:ea typeface="Gulim" pitchFamily="34" charset="-127"/>
              </a:rPr>
              <a:t>¬</a:t>
            </a:r>
            <a:r>
              <a:rPr lang="en-US" altLang="ko-KR" sz="2200">
                <a:ea typeface="Gulim" pitchFamily="34" charset="-127"/>
                <a:sym typeface="Symbol" pitchFamily="18" charset="2"/>
              </a:rPr>
              <a:t></a:t>
            </a:r>
            <a:r>
              <a:rPr lang="en-US" altLang="ko-KR" sz="2200" baseline="-25000">
                <a:ea typeface="Gulim" pitchFamily="34" charset="-127"/>
              </a:rPr>
              <a:t>1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4298950" y="1906588"/>
            <a:ext cx="6223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200">
                <a:ea typeface="Gulim" pitchFamily="34" charset="-127"/>
              </a:rPr>
              <a:t>¬</a:t>
            </a:r>
            <a:r>
              <a:rPr lang="en-US" altLang="ko-KR" sz="2200">
                <a:ea typeface="Gulim" pitchFamily="34" charset="-127"/>
                <a:sym typeface="Symbol" pitchFamily="18" charset="2"/>
              </a:rPr>
              <a:t></a:t>
            </a:r>
            <a:r>
              <a:rPr lang="en-US" altLang="ko-KR" sz="2200" baseline="-25000">
                <a:ea typeface="Gulim" pitchFamily="34" charset="-127"/>
              </a:rPr>
              <a:t>2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5334000" y="1901825"/>
            <a:ext cx="781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200">
                <a:ea typeface="Gulim" pitchFamily="34" charset="-127"/>
              </a:rPr>
              <a:t>¬</a:t>
            </a:r>
            <a:r>
              <a:rPr lang="en-US" altLang="ko-KR" sz="2200">
                <a:ea typeface="Gulim" pitchFamily="34" charset="-127"/>
                <a:sym typeface="Symbol" pitchFamily="18" charset="2"/>
              </a:rPr>
              <a:t></a:t>
            </a:r>
            <a:r>
              <a:rPr lang="en-US" altLang="ko-KR" sz="2200" i="1" baseline="-25000">
                <a:ea typeface="Gulim" pitchFamily="34" charset="-127"/>
              </a:rPr>
              <a:t>k</a:t>
            </a:r>
            <a:r>
              <a:rPr lang="en-US" altLang="ko-KR" sz="2200" baseline="-25000">
                <a:ea typeface="Gulim" pitchFamily="34" charset="-127"/>
              </a:rPr>
              <a:t>-1</a:t>
            </a:r>
            <a:endParaRPr lang="en-US" altLang="ko-KR" sz="2200">
              <a:ea typeface="Gulim" pitchFamily="34" charset="-127"/>
            </a:endParaRPr>
          </a:p>
          <a:p>
            <a:endParaRPr lang="en-US" altLang="ko-KR" sz="2200">
              <a:ea typeface="Gulim" pitchFamily="34" charset="-127"/>
            </a:endParaRP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6477000" y="1901825"/>
            <a:ext cx="6111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200">
                <a:ea typeface="Gulim" pitchFamily="34" charset="-127"/>
              </a:rPr>
              <a:t>¬</a:t>
            </a:r>
            <a:r>
              <a:rPr lang="en-US" altLang="ko-KR" sz="2200">
                <a:ea typeface="Gulim" pitchFamily="34" charset="-127"/>
                <a:sym typeface="Symbol" pitchFamily="18" charset="2"/>
              </a:rPr>
              <a:t></a:t>
            </a:r>
            <a:r>
              <a:rPr lang="en-US" altLang="ko-KR" sz="2200" i="1" baseline="-25000">
                <a:ea typeface="Gulim" pitchFamily="34" charset="-127"/>
              </a:rPr>
              <a:t>k</a:t>
            </a:r>
          </a:p>
        </p:txBody>
      </p:sp>
      <p:sp>
        <p:nvSpPr>
          <p:cNvPr id="23" name="모서리가 둥근 직사각형 25"/>
          <p:cNvSpPr/>
          <p:nvPr/>
        </p:nvSpPr>
        <p:spPr>
          <a:xfrm>
            <a:off x="1905000" y="1782763"/>
            <a:ext cx="4267200" cy="171926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5" name="TextBox 47"/>
          <p:cNvSpPr txBox="1">
            <a:spLocks noChangeArrowheads="1"/>
          </p:cNvSpPr>
          <p:nvPr/>
        </p:nvSpPr>
        <p:spPr bwMode="auto">
          <a:xfrm>
            <a:off x="2633663" y="1938338"/>
            <a:ext cx="3524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>
                <a:sym typeface="Symbol" pitchFamily="18" charset="2"/>
              </a:rPr>
              <a:t></a:t>
            </a:r>
            <a:endParaRPr lang="en-GB" sz="2200"/>
          </a:p>
        </p:txBody>
      </p:sp>
      <p:sp>
        <p:nvSpPr>
          <p:cNvPr id="26" name="TextBox 48"/>
          <p:cNvSpPr txBox="1">
            <a:spLocks noChangeArrowheads="1"/>
          </p:cNvSpPr>
          <p:nvPr/>
        </p:nvSpPr>
        <p:spPr bwMode="auto">
          <a:xfrm>
            <a:off x="3776663" y="1949450"/>
            <a:ext cx="352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>
                <a:sym typeface="Symbol" pitchFamily="18" charset="2"/>
              </a:rPr>
              <a:t></a:t>
            </a:r>
            <a:endParaRPr lang="en-GB" sz="2200"/>
          </a:p>
        </p:txBody>
      </p:sp>
      <p:sp>
        <p:nvSpPr>
          <p:cNvPr id="27" name="TextBox 49"/>
          <p:cNvSpPr txBox="1">
            <a:spLocks noChangeArrowheads="1"/>
          </p:cNvSpPr>
          <p:nvPr/>
        </p:nvSpPr>
        <p:spPr bwMode="auto">
          <a:xfrm>
            <a:off x="4862513" y="1960563"/>
            <a:ext cx="3524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>
                <a:sym typeface="Symbol" pitchFamily="18" charset="2"/>
              </a:rPr>
              <a:t></a:t>
            </a:r>
            <a:endParaRPr lang="en-GB" sz="2200"/>
          </a:p>
        </p:txBody>
      </p:sp>
      <p:sp>
        <p:nvSpPr>
          <p:cNvPr id="28" name="TextBox 50"/>
          <p:cNvSpPr txBox="1">
            <a:spLocks noChangeArrowheads="1"/>
          </p:cNvSpPr>
          <p:nvPr/>
        </p:nvSpPr>
        <p:spPr bwMode="auto">
          <a:xfrm>
            <a:off x="6200775" y="1931988"/>
            <a:ext cx="3524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>
                <a:sym typeface="Symbol" pitchFamily="18" charset="2"/>
              </a:rPr>
              <a:t></a:t>
            </a:r>
            <a:endParaRPr lang="en-GB" sz="2200"/>
          </a:p>
        </p:txBody>
      </p:sp>
      <p:sp>
        <p:nvSpPr>
          <p:cNvPr id="29" name="TextBox 54"/>
          <p:cNvSpPr txBox="1">
            <a:spLocks noChangeArrowheads="1"/>
          </p:cNvSpPr>
          <p:nvPr/>
        </p:nvSpPr>
        <p:spPr bwMode="auto">
          <a:xfrm>
            <a:off x="185738" y="2359025"/>
            <a:ext cx="14906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200" i="1">
                <a:solidFill>
                  <a:srgbClr val="0000CC"/>
                </a:solidFill>
              </a:rPr>
              <a:t>transition </a:t>
            </a:r>
          </a:p>
          <a:p>
            <a:pPr algn="ctr"/>
            <a:r>
              <a:rPr lang="en-GB" sz="2200" i="1">
                <a:solidFill>
                  <a:srgbClr val="0000CC"/>
                </a:solidFill>
              </a:rPr>
              <a:t>system</a:t>
            </a:r>
          </a:p>
        </p:txBody>
      </p:sp>
      <p:sp>
        <p:nvSpPr>
          <p:cNvPr id="30" name="TextBox 57"/>
          <p:cNvSpPr txBox="1">
            <a:spLocks noChangeArrowheads="1"/>
          </p:cNvSpPr>
          <p:nvPr/>
        </p:nvSpPr>
        <p:spPr bwMode="auto">
          <a:xfrm>
            <a:off x="7620000" y="1703388"/>
            <a:ext cx="12112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i="1">
                <a:solidFill>
                  <a:srgbClr val="0000CC"/>
                </a:solidFill>
              </a:rPr>
              <a:t>property</a:t>
            </a:r>
          </a:p>
        </p:txBody>
      </p:sp>
      <p:sp>
        <p:nvSpPr>
          <p:cNvPr id="31" name="TextBox 61"/>
          <p:cNvSpPr txBox="1">
            <a:spLocks noChangeArrowheads="1"/>
          </p:cNvSpPr>
          <p:nvPr/>
        </p:nvSpPr>
        <p:spPr bwMode="auto">
          <a:xfrm>
            <a:off x="7620000" y="2922588"/>
            <a:ext cx="9620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i="1" dirty="0">
                <a:solidFill>
                  <a:srgbClr val="0000CC"/>
                </a:solidFill>
              </a:rPr>
              <a:t>bound</a:t>
            </a:r>
          </a:p>
        </p:txBody>
      </p:sp>
      <p:sp>
        <p:nvSpPr>
          <p:cNvPr id="32" name="Line 43"/>
          <p:cNvSpPr>
            <a:spLocks noChangeShapeType="1"/>
          </p:cNvSpPr>
          <p:nvPr/>
        </p:nvSpPr>
        <p:spPr bwMode="auto">
          <a:xfrm flipV="1">
            <a:off x="1447800" y="281622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3" name="Line 44"/>
          <p:cNvSpPr>
            <a:spLocks noChangeShapeType="1"/>
          </p:cNvSpPr>
          <p:nvPr/>
        </p:nvSpPr>
        <p:spPr bwMode="auto">
          <a:xfrm flipH="1">
            <a:off x="7086600" y="1978025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4" name="Line 45"/>
          <p:cNvSpPr>
            <a:spLocks noChangeShapeType="1"/>
          </p:cNvSpPr>
          <p:nvPr/>
        </p:nvSpPr>
        <p:spPr bwMode="auto">
          <a:xfrm flipH="1" flipV="1">
            <a:off x="7086600" y="2968625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5" name="TextBox 61"/>
          <p:cNvSpPr txBox="1">
            <a:spLocks noChangeArrowheads="1"/>
          </p:cNvSpPr>
          <p:nvPr/>
        </p:nvSpPr>
        <p:spPr bwMode="auto">
          <a:xfrm>
            <a:off x="6172200" y="3352800"/>
            <a:ext cx="1600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200" i="1" dirty="0" smtClean="0">
                <a:solidFill>
                  <a:srgbClr val="0000CC"/>
                </a:solidFill>
              </a:rPr>
              <a:t>k+1 copies</a:t>
            </a:r>
            <a:endParaRPr lang="en-GB" sz="2200" i="1" dirty="0">
              <a:solidFill>
                <a:srgbClr val="0000CC"/>
              </a:solidFill>
            </a:endParaRPr>
          </a:p>
        </p:txBody>
      </p:sp>
      <p:sp>
        <p:nvSpPr>
          <p:cNvPr id="36" name="Line 45"/>
          <p:cNvSpPr>
            <a:spLocks noChangeShapeType="1"/>
          </p:cNvSpPr>
          <p:nvPr/>
        </p:nvSpPr>
        <p:spPr bwMode="auto">
          <a:xfrm flipV="1">
            <a:off x="6858000" y="2971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133600" y="3074313"/>
            <a:ext cx="30545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>
                <a:solidFill>
                  <a:srgbClr val="0000CC"/>
                </a:solidFill>
              </a:rPr>
              <a:t>c</a:t>
            </a:r>
            <a:r>
              <a:rPr lang="en-US" sz="2200" i="1" dirty="0" smtClean="0">
                <a:solidFill>
                  <a:srgbClr val="0000CC"/>
                </a:solidFill>
              </a:rPr>
              <a:t>ounter-example trace</a:t>
            </a:r>
            <a:endParaRPr lang="en-US" sz="2200" i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BMC: system unwinding – variables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>
              <a:sym typeface="Symbol" pitchFamily="18" charset="2"/>
            </a:endParaRPr>
          </a:p>
          <a:p>
            <a:endParaRPr lang="en-GB" dirty="0" smtClean="0">
              <a:sym typeface="Symbol" pitchFamily="18" charset="2"/>
            </a:endParaRPr>
          </a:p>
          <a:p>
            <a:endParaRPr lang="en-GB" dirty="0" smtClean="0">
              <a:sym typeface="Symbol" pitchFamily="18" charset="2"/>
            </a:endParaRPr>
          </a:p>
          <a:p>
            <a:endParaRPr lang="en-GB" dirty="0" smtClean="0">
              <a:sym typeface="Symbol" pitchFamily="18" charset="2"/>
            </a:endParaRPr>
          </a:p>
          <a:p>
            <a:pPr>
              <a:buNone/>
            </a:pPr>
            <a:endParaRPr lang="en-GB" dirty="0" smtClean="0">
              <a:sym typeface="Symbol" pitchFamily="18" charset="2"/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 dirty="0" smtClean="0"/>
              <a:t>Each S</a:t>
            </a:r>
            <a:r>
              <a:rPr lang="en-US" baseline="-25000" dirty="0" smtClean="0"/>
              <a:t>0</a:t>
            </a:r>
            <a:r>
              <a:rPr lang="en-US" dirty="0" smtClean="0"/>
              <a:t>, S</a:t>
            </a:r>
            <a:r>
              <a:rPr lang="en-US" baseline="-25000" dirty="0" smtClean="0"/>
              <a:t>1</a:t>
            </a:r>
            <a:r>
              <a:rPr lang="en-US" dirty="0" smtClean="0"/>
              <a:t>, S</a:t>
            </a:r>
            <a:r>
              <a:rPr lang="en-US" baseline="-25000" dirty="0" smtClean="0"/>
              <a:t>2</a:t>
            </a:r>
            <a:r>
              <a:rPr lang="en-US" dirty="0" smtClean="0"/>
              <a:t>, …, </a:t>
            </a:r>
            <a:r>
              <a:rPr lang="en-US" dirty="0" err="1" smtClean="0"/>
              <a:t>S</a:t>
            </a:r>
            <a:r>
              <a:rPr lang="en-US" i="1" baseline="-25000" dirty="0" err="1" smtClean="0"/>
              <a:t>k</a:t>
            </a:r>
            <a:r>
              <a:rPr lang="en-US" dirty="0" smtClean="0"/>
              <a:t> uses its own copies of X</a:t>
            </a:r>
            <a:endParaRPr lang="en-US" dirty="0" smtClean="0">
              <a:solidFill>
                <a:srgbClr val="7F7F7F"/>
              </a:solidFill>
            </a:endParaRPr>
          </a:p>
          <a:p>
            <a:pPr marL="0" indent="0" eaLnBrk="1" hangingPunct="1"/>
            <a:endParaRPr lang="en-US" sz="1200" dirty="0" smtClean="0"/>
          </a:p>
          <a:p>
            <a:pPr marL="457200" lvl="1" indent="0" eaLnBrk="1" hangingPunct="1">
              <a:buFont typeface="Arial" pitchFamily="34" charset="0"/>
              <a:buNone/>
            </a:pPr>
            <a:r>
              <a:rPr lang="en-US" dirty="0" smtClean="0"/>
              <a:t>	S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  =  { x</a:t>
            </a:r>
            <a:r>
              <a:rPr lang="en-US" baseline="-25000" dirty="0" smtClean="0"/>
              <a:t>1</a:t>
            </a:r>
            <a:r>
              <a:rPr lang="en-US" b="1" baseline="30000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  <a:r>
              <a:rPr lang="en-US" b="1" baseline="30000" dirty="0" smtClean="0">
                <a:solidFill>
                  <a:srgbClr val="FF0000"/>
                </a:solidFill>
              </a:rPr>
              <a:t>0</a:t>
            </a:r>
            <a:r>
              <a:rPr lang="en-US" dirty="0" smtClean="0"/>
              <a:t>, …, x</a:t>
            </a:r>
            <a:r>
              <a:rPr lang="en-US" i="1" baseline="-25000" dirty="0" smtClean="0"/>
              <a:t>n</a:t>
            </a:r>
            <a:r>
              <a:rPr lang="en-US" b="1" baseline="30000" dirty="0" smtClean="0">
                <a:solidFill>
                  <a:srgbClr val="FF0000"/>
                </a:solidFill>
              </a:rPr>
              <a:t>0 </a:t>
            </a:r>
            <a:r>
              <a:rPr lang="en-US" dirty="0" smtClean="0"/>
              <a:t>}</a:t>
            </a:r>
          </a:p>
          <a:p>
            <a:pPr marL="457200" lvl="1" indent="0" eaLnBrk="1" hangingPunct="1">
              <a:buFont typeface="Arial" pitchFamily="34" charset="0"/>
              <a:buNone/>
            </a:pPr>
            <a:r>
              <a:rPr lang="en-US" dirty="0" smtClean="0"/>
              <a:t>	S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 =  { x</a:t>
            </a:r>
            <a:r>
              <a:rPr lang="en-US" baseline="-25000" dirty="0" smtClean="0"/>
              <a:t>1</a:t>
            </a:r>
            <a:r>
              <a:rPr lang="en-US" b="1" baseline="30000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  <a:r>
              <a:rPr lang="en-US" b="1" baseline="30000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…, x</a:t>
            </a:r>
            <a:r>
              <a:rPr lang="en-US" i="1" baseline="-25000" dirty="0" smtClean="0"/>
              <a:t>n</a:t>
            </a:r>
            <a:r>
              <a:rPr lang="en-US" b="1" baseline="30000" dirty="0" smtClean="0">
                <a:solidFill>
                  <a:srgbClr val="FF0000"/>
                </a:solidFill>
              </a:rPr>
              <a:t>1 </a:t>
            </a:r>
            <a:r>
              <a:rPr lang="en-US" dirty="0" smtClean="0"/>
              <a:t>}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dirty="0" smtClean="0"/>
              <a:t>		…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dirty="0" smtClean="0"/>
              <a:t>      	</a:t>
            </a:r>
            <a:r>
              <a:rPr lang="en-US" dirty="0" err="1" smtClean="0"/>
              <a:t>S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baseline="-25000" dirty="0" smtClean="0"/>
              <a:t> </a:t>
            </a:r>
            <a:r>
              <a:rPr lang="en-US" dirty="0" smtClean="0"/>
              <a:t> =  { x</a:t>
            </a:r>
            <a:r>
              <a:rPr lang="en-US" baseline="-25000" dirty="0" smtClean="0"/>
              <a:t>1</a:t>
            </a:r>
            <a:r>
              <a:rPr lang="en-US" b="1" i="1" baseline="30000" dirty="0" smtClean="0">
                <a:solidFill>
                  <a:srgbClr val="FF0000"/>
                </a:solidFill>
              </a:rPr>
              <a:t>k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  <a:r>
              <a:rPr lang="en-US" b="1" i="1" baseline="30000" dirty="0" smtClean="0">
                <a:solidFill>
                  <a:srgbClr val="FF0000"/>
                </a:solidFill>
              </a:rPr>
              <a:t>k</a:t>
            </a:r>
            <a:r>
              <a:rPr lang="en-US" dirty="0" smtClean="0"/>
              <a:t>, …, </a:t>
            </a:r>
            <a:r>
              <a:rPr lang="en-US" dirty="0" err="1" smtClean="0"/>
              <a:t>x</a:t>
            </a:r>
            <a:r>
              <a:rPr lang="en-US" i="1" baseline="-25000" dirty="0" err="1" smtClean="0"/>
              <a:t>n</a:t>
            </a:r>
            <a:r>
              <a:rPr lang="en-US" b="1" i="1" baseline="30000" dirty="0" err="1" smtClean="0">
                <a:solidFill>
                  <a:srgbClr val="FF0000"/>
                </a:solidFill>
              </a:rPr>
              <a:t>k</a:t>
            </a:r>
            <a:r>
              <a:rPr lang="en-US" b="1" i="1" baseline="30000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}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62000" y="1622226"/>
            <a:ext cx="762000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0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2922587" y="1622226"/>
            <a:ext cx="735013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1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054600" y="1622226"/>
            <a:ext cx="736600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2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7185024" y="1622226"/>
            <a:ext cx="739775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1" u="none" strike="noStrike" kern="0" cap="none" spc="0" normalizeH="0" baseline="-2500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k</a:t>
            </a:r>
            <a:endParaRPr kumimoji="0" lang="en-US" sz="2400" b="0" i="1" u="none" strike="noStrike" kern="0" cap="none" spc="0" normalizeH="0" baseline="-2500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10" name="Straight Arrow Connector 9"/>
          <p:cNvCxnSpPr>
            <a:cxnSpLocks noChangeShapeType="1"/>
            <a:stCxn id="6" idx="6"/>
            <a:endCxn id="7" idx="2"/>
          </p:cNvCxnSpPr>
          <p:nvPr/>
        </p:nvCxnSpPr>
        <p:spPr bwMode="auto">
          <a:xfrm>
            <a:off x="1524000" y="2291357"/>
            <a:ext cx="1398587" cy="0"/>
          </a:xfrm>
          <a:prstGeom prst="straightConnector1">
            <a:avLst/>
          </a:prstGeom>
          <a:noFill/>
          <a:ln w="25400">
            <a:solidFill>
              <a:srgbClr val="4F81BD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" name="Straight Arrow Connector 10"/>
          <p:cNvCxnSpPr>
            <a:cxnSpLocks noChangeShapeType="1"/>
            <a:stCxn id="7" idx="6"/>
            <a:endCxn id="8" idx="2"/>
          </p:cNvCxnSpPr>
          <p:nvPr/>
        </p:nvCxnSpPr>
        <p:spPr bwMode="auto">
          <a:xfrm>
            <a:off x="3657600" y="2291357"/>
            <a:ext cx="1397000" cy="0"/>
          </a:xfrm>
          <a:prstGeom prst="straightConnector1">
            <a:avLst/>
          </a:prstGeom>
          <a:noFill/>
          <a:ln w="25400">
            <a:solidFill>
              <a:srgbClr val="4F81BD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" name="Straight Arrow Connector 11"/>
          <p:cNvCxnSpPr>
            <a:cxnSpLocks noChangeShapeType="1"/>
            <a:stCxn id="8" idx="6"/>
            <a:endCxn id="9" idx="2"/>
          </p:cNvCxnSpPr>
          <p:nvPr/>
        </p:nvCxnSpPr>
        <p:spPr bwMode="auto">
          <a:xfrm>
            <a:off x="5791200" y="2291357"/>
            <a:ext cx="1393824" cy="0"/>
          </a:xfrm>
          <a:prstGeom prst="straightConnector1">
            <a:avLst/>
          </a:prstGeom>
          <a:noFill/>
          <a:ln w="25400">
            <a:solidFill>
              <a:srgbClr val="4F81BD"/>
            </a:solidFill>
            <a:prstDash val="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3" name="TextBox 12"/>
          <p:cNvSpPr txBox="1"/>
          <p:nvPr/>
        </p:nvSpPr>
        <p:spPr>
          <a:xfrm>
            <a:off x="713419" y="2974776"/>
            <a:ext cx="94929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err="1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+mn-lt"/>
                <a:ea typeface="ＭＳ Ｐゴシック" charset="0"/>
                <a:cs typeface="ＭＳ Ｐゴシック" charset="0"/>
              </a:rPr>
              <a:t>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nit(S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0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45420" y="1809551"/>
            <a:ext cx="152638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+mn-lt"/>
                <a:ea typeface="ＭＳ Ｐゴシック" charset="0"/>
                <a:cs typeface="ＭＳ Ｐゴシック" charset="0"/>
              </a:rPr>
              <a:t>t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rans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0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,S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81400" y="1814313"/>
            <a:ext cx="152638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+mn-lt"/>
                <a:ea typeface="ＭＳ Ｐゴシック" charset="0"/>
                <a:cs typeface="ＭＳ Ｐゴシック" charset="0"/>
              </a:rPr>
              <a:t>t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rans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,S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2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5118100" y="838200"/>
            <a:ext cx="27077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rgbClr val="7F7F7F"/>
                </a:solidFill>
                <a:latin typeface="+mn-lt"/>
              </a:rPr>
              <a:t>t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arget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) =TRUE ???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for some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=0,1,2,…,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BMC: system unwinding – formula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>
                <a:sym typeface="Symbol" pitchFamily="18" charset="2"/>
              </a:rPr>
              <a:t>Unrolling transition relation</a:t>
            </a:r>
          </a:p>
          <a:p>
            <a:endParaRPr lang="en-GB" dirty="0" smtClean="0">
              <a:sym typeface="Symbol" pitchFamily="18" charset="2"/>
            </a:endParaRPr>
          </a:p>
          <a:p>
            <a:endParaRPr lang="en-GB" dirty="0" smtClean="0">
              <a:sym typeface="Symbol" pitchFamily="18" charset="2"/>
            </a:endParaRPr>
          </a:p>
          <a:p>
            <a:endParaRPr lang="en-GB" dirty="0" smtClean="0">
              <a:sym typeface="Symbol" pitchFamily="18" charset="2"/>
            </a:endParaRPr>
          </a:p>
          <a:p>
            <a:pPr>
              <a:buNone/>
            </a:pPr>
            <a:endParaRPr lang="en-GB" dirty="0" smtClean="0">
              <a:sym typeface="Symbol" pitchFamily="18" charset="2"/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 dirty="0" smtClean="0">
                <a:solidFill>
                  <a:srgbClr val="FF0000"/>
                </a:solidFill>
                <a:ea typeface="Arial Unicode MS"/>
                <a:cs typeface="Arial Unicode MS"/>
              </a:rPr>
              <a:t>	</a:t>
            </a:r>
            <a:r>
              <a:rPr lang="en-GB" sz="3600" b="1" dirty="0" smtClean="0">
                <a:solidFill>
                  <a:srgbClr val="FF0000"/>
                </a:solidFill>
                <a:sym typeface="Symbol" pitchFamily="18" charset="2"/>
              </a:rPr>
              <a:t></a:t>
            </a:r>
            <a:r>
              <a:rPr lang="en-US" i="1" baseline="-25000" dirty="0" smtClean="0">
                <a:solidFill>
                  <a:srgbClr val="FF0000"/>
                </a:solidFill>
              </a:rPr>
              <a:t>k</a:t>
            </a:r>
            <a:r>
              <a:rPr lang="en-US" sz="3600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= </a:t>
            </a:r>
            <a:r>
              <a:rPr lang="en-US" sz="2400" dirty="0" smtClean="0"/>
              <a:t>init(S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)</a:t>
            </a:r>
          </a:p>
          <a:p>
            <a:pPr marL="0" indent="0" eaLnBrk="1" hangingPunct="1">
              <a:spcBef>
                <a:spcPts val="0"/>
              </a:spcBef>
              <a:buFont typeface="Arial" pitchFamily="34" charset="0"/>
              <a:buNone/>
            </a:pPr>
            <a:r>
              <a:rPr lang="en-US" dirty="0" smtClean="0">
                <a:ea typeface="MS Gothic" pitchFamily="49" charset="-128"/>
              </a:rPr>
              <a:t>	      </a:t>
            </a:r>
            <a:r>
              <a:rPr lang="en-US" sz="2000" dirty="0" smtClean="0">
                <a:ea typeface="MS Gothic" pitchFamily="49" charset="-128"/>
              </a:rPr>
              <a:t>∧  </a:t>
            </a:r>
            <a:r>
              <a:rPr lang="en-US" sz="3200" dirty="0" smtClean="0">
                <a:ea typeface="MS Gothic" pitchFamily="49" charset="-128"/>
              </a:rPr>
              <a:t>(</a:t>
            </a:r>
            <a:r>
              <a:rPr lang="en-US" dirty="0" smtClean="0">
                <a:ea typeface="MS Gothic" pitchFamily="49" charset="-128"/>
              </a:rPr>
              <a:t>∧</a:t>
            </a:r>
            <a:r>
              <a:rPr lang="en-US" sz="2000" i="1" baseline="-25000" dirty="0" err="1" smtClean="0">
                <a:ea typeface="MS Gothic" pitchFamily="49" charset="-128"/>
              </a:rPr>
              <a:t>i</a:t>
            </a:r>
            <a:r>
              <a:rPr lang="en-US" sz="2000" baseline="-25000" dirty="0" smtClean="0">
                <a:ea typeface="MS Gothic" pitchFamily="49" charset="-128"/>
              </a:rPr>
              <a:t>=0,…,</a:t>
            </a:r>
            <a:r>
              <a:rPr lang="en-US" sz="2000" i="1" baseline="-25000" dirty="0" smtClean="0">
                <a:ea typeface="MS Gothic" pitchFamily="49" charset="-128"/>
              </a:rPr>
              <a:t>k</a:t>
            </a:r>
            <a:r>
              <a:rPr lang="en-US" sz="2000" baseline="-25000" dirty="0" smtClean="0">
                <a:ea typeface="MS Gothic" pitchFamily="49" charset="-128"/>
              </a:rPr>
              <a:t>-1 </a:t>
            </a:r>
            <a:r>
              <a:rPr lang="en-US" dirty="0" smtClean="0">
                <a:ea typeface="MS Gothic" pitchFamily="49" charset="-128"/>
              </a:rPr>
              <a:t>(</a:t>
            </a:r>
            <a:r>
              <a:rPr lang="en-US" sz="2400" dirty="0" smtClean="0">
                <a:ea typeface="MS Gothic" pitchFamily="49" charset="-128"/>
              </a:rPr>
              <a:t>trans(S</a:t>
            </a:r>
            <a:r>
              <a:rPr lang="en-US" sz="2400" i="1" baseline="-25000" dirty="0" smtClean="0">
                <a:ea typeface="MS Gothic" pitchFamily="49" charset="-128"/>
              </a:rPr>
              <a:t>i</a:t>
            </a:r>
            <a:r>
              <a:rPr lang="en-US" sz="2400" dirty="0" smtClean="0">
                <a:ea typeface="MS Gothic" pitchFamily="49" charset="-128"/>
              </a:rPr>
              <a:t>, S</a:t>
            </a:r>
            <a:r>
              <a:rPr lang="en-US" sz="2400" i="1" baseline="-25000" dirty="0" smtClean="0">
                <a:ea typeface="MS Gothic" pitchFamily="49" charset="-128"/>
              </a:rPr>
              <a:t>i</a:t>
            </a:r>
            <a:r>
              <a:rPr lang="en-US" sz="2400" baseline="-25000" dirty="0" smtClean="0">
                <a:ea typeface="MS Gothic" pitchFamily="49" charset="-128"/>
              </a:rPr>
              <a:t>+1</a:t>
            </a:r>
            <a:r>
              <a:rPr lang="en-US" sz="2400" dirty="0" smtClean="0">
                <a:ea typeface="MS Gothic" pitchFamily="49" charset="-128"/>
              </a:rPr>
              <a:t>)</a:t>
            </a:r>
            <a:r>
              <a:rPr lang="en-US" dirty="0" smtClean="0">
                <a:ea typeface="MS Gothic" pitchFamily="49" charset="-128"/>
              </a:rPr>
              <a:t>)</a:t>
            </a:r>
            <a:r>
              <a:rPr lang="en-US" sz="3200" dirty="0" smtClean="0">
                <a:ea typeface="MS Gothic" pitchFamily="49" charset="-128"/>
              </a:rPr>
              <a:t>)</a:t>
            </a:r>
            <a:r>
              <a:rPr lang="en-US" sz="4000" dirty="0" smtClean="0">
                <a:ea typeface="MS Gothic" pitchFamily="49" charset="-128"/>
              </a:rPr>
              <a:t> 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dirty="0" smtClean="0">
                <a:ea typeface="MS Gothic" pitchFamily="49" charset="-128"/>
              </a:rPr>
              <a:t>	      </a:t>
            </a:r>
            <a:r>
              <a:rPr lang="en-US" sz="2000" dirty="0" smtClean="0">
                <a:ea typeface="MS Gothic" pitchFamily="49" charset="-128"/>
              </a:rPr>
              <a:t>∧  </a:t>
            </a:r>
            <a:r>
              <a:rPr lang="en-US" sz="3200" dirty="0" smtClean="0">
                <a:ea typeface="MS Gothic" pitchFamily="49" charset="-128"/>
              </a:rPr>
              <a:t>(</a:t>
            </a:r>
            <a:r>
              <a:rPr lang="en-US" dirty="0" smtClean="0">
                <a:ea typeface="MS Gothic" pitchFamily="49" charset="-128"/>
              </a:rPr>
              <a:t>∨</a:t>
            </a:r>
            <a:r>
              <a:rPr lang="en-US" sz="2000" i="1" baseline="-25000" dirty="0" err="1" smtClean="0">
                <a:ea typeface="MS Gothic" pitchFamily="49" charset="-128"/>
              </a:rPr>
              <a:t>i</a:t>
            </a:r>
            <a:r>
              <a:rPr lang="en-US" sz="2000" baseline="-25000" dirty="0" smtClean="0">
                <a:ea typeface="MS Gothic" pitchFamily="49" charset="-128"/>
              </a:rPr>
              <a:t>=0,…,</a:t>
            </a:r>
            <a:r>
              <a:rPr lang="en-US" sz="2000" i="1" baseline="-25000" dirty="0" smtClean="0">
                <a:ea typeface="MS Gothic" pitchFamily="49" charset="-128"/>
              </a:rPr>
              <a:t>k</a:t>
            </a:r>
            <a:r>
              <a:rPr lang="en-US" sz="2000" baseline="-25000" dirty="0" smtClean="0">
                <a:ea typeface="MS Gothic" pitchFamily="49" charset="-128"/>
              </a:rPr>
              <a:t>  </a:t>
            </a:r>
            <a:r>
              <a:rPr lang="en-US" dirty="0" smtClean="0">
                <a:ea typeface="MS Gothic" pitchFamily="49" charset="-128"/>
              </a:rPr>
              <a:t>(</a:t>
            </a:r>
            <a:r>
              <a:rPr lang="en-US" sz="2400" dirty="0" smtClean="0">
                <a:ea typeface="MS Gothic" pitchFamily="49" charset="-128"/>
              </a:rPr>
              <a:t>target(S</a:t>
            </a:r>
            <a:r>
              <a:rPr lang="en-US" sz="2400" i="1" baseline="-25000" dirty="0" smtClean="0">
                <a:ea typeface="MS Gothic" pitchFamily="49" charset="-128"/>
              </a:rPr>
              <a:t>i</a:t>
            </a:r>
            <a:r>
              <a:rPr lang="en-US" sz="2400" dirty="0" smtClean="0">
                <a:ea typeface="MS Gothic" pitchFamily="49" charset="-128"/>
              </a:rPr>
              <a:t>)</a:t>
            </a:r>
            <a:r>
              <a:rPr lang="en-US" dirty="0" smtClean="0">
                <a:ea typeface="MS Gothic" pitchFamily="49" charset="-128"/>
              </a:rPr>
              <a:t>)</a:t>
            </a:r>
            <a:r>
              <a:rPr lang="en-US" sz="3200" dirty="0" smtClean="0">
                <a:ea typeface="MS Gothic" pitchFamily="49" charset="-128"/>
              </a:rPr>
              <a:t>)</a:t>
            </a:r>
            <a:endParaRPr lang="en-US" sz="2000" baseline="30000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762000" y="1622226"/>
            <a:ext cx="762000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0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2922587" y="1622226"/>
            <a:ext cx="735013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1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054600" y="1622226"/>
            <a:ext cx="736600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2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7185024" y="1622226"/>
            <a:ext cx="739775" cy="1338262"/>
          </a:xfrm>
          <a:prstGeom prst="ellipse">
            <a:avLst/>
          </a:prstGeom>
          <a:solidFill>
            <a:srgbClr val="C4BD97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S</a:t>
            </a:r>
            <a:r>
              <a:rPr kumimoji="0" lang="en-US" sz="2400" b="0" i="0" u="none" strike="noStrike" kern="0" cap="none" spc="0" normalizeH="0" baseline="-2500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</a:rPr>
              <a:t>k</a:t>
            </a: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10" name="Straight Arrow Connector 9"/>
          <p:cNvCxnSpPr>
            <a:cxnSpLocks noChangeShapeType="1"/>
            <a:stCxn id="6" idx="6"/>
            <a:endCxn id="7" idx="2"/>
          </p:cNvCxnSpPr>
          <p:nvPr/>
        </p:nvCxnSpPr>
        <p:spPr bwMode="auto">
          <a:xfrm>
            <a:off x="1524000" y="2291357"/>
            <a:ext cx="1398587" cy="0"/>
          </a:xfrm>
          <a:prstGeom prst="straightConnector1">
            <a:avLst/>
          </a:prstGeom>
          <a:noFill/>
          <a:ln w="25400">
            <a:solidFill>
              <a:srgbClr val="4F81BD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" name="Straight Arrow Connector 10"/>
          <p:cNvCxnSpPr>
            <a:cxnSpLocks noChangeShapeType="1"/>
            <a:stCxn id="7" idx="6"/>
            <a:endCxn id="8" idx="2"/>
          </p:cNvCxnSpPr>
          <p:nvPr/>
        </p:nvCxnSpPr>
        <p:spPr bwMode="auto">
          <a:xfrm>
            <a:off x="3657600" y="2291357"/>
            <a:ext cx="1397000" cy="0"/>
          </a:xfrm>
          <a:prstGeom prst="straightConnector1">
            <a:avLst/>
          </a:prstGeom>
          <a:noFill/>
          <a:ln w="25400">
            <a:solidFill>
              <a:srgbClr val="4F81BD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2" name="Straight Arrow Connector 11"/>
          <p:cNvCxnSpPr>
            <a:cxnSpLocks noChangeShapeType="1"/>
            <a:stCxn id="8" idx="6"/>
            <a:endCxn id="9" idx="2"/>
          </p:cNvCxnSpPr>
          <p:nvPr/>
        </p:nvCxnSpPr>
        <p:spPr bwMode="auto">
          <a:xfrm>
            <a:off x="5791200" y="2291357"/>
            <a:ext cx="1393824" cy="0"/>
          </a:xfrm>
          <a:prstGeom prst="straightConnector1">
            <a:avLst/>
          </a:prstGeom>
          <a:noFill/>
          <a:ln w="25400">
            <a:solidFill>
              <a:srgbClr val="4F81BD"/>
            </a:solidFill>
            <a:prstDash val="dash"/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3" name="TextBox 12"/>
          <p:cNvSpPr txBox="1"/>
          <p:nvPr/>
        </p:nvSpPr>
        <p:spPr>
          <a:xfrm>
            <a:off x="713419" y="2974776"/>
            <a:ext cx="94929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err="1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+mn-lt"/>
                <a:ea typeface="ＭＳ Ｐゴシック" charset="0"/>
                <a:cs typeface="ＭＳ Ｐゴシック" charset="0"/>
              </a:rPr>
              <a:t>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nit(S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0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45420" y="1809551"/>
            <a:ext cx="152638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+mn-lt"/>
                <a:ea typeface="ＭＳ Ｐゴシック" charset="0"/>
                <a:cs typeface="ＭＳ Ｐゴシック" charset="0"/>
              </a:rPr>
              <a:t>t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rans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0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,S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81400" y="1814313"/>
            <a:ext cx="152638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+mn-lt"/>
                <a:ea typeface="ＭＳ Ｐゴシック" charset="0"/>
                <a:cs typeface="ＭＳ Ｐゴシック" charset="0"/>
              </a:rPr>
              <a:t>t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rans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,S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2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6096000" y="838200"/>
            <a:ext cx="27077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rgbClr val="7F7F7F"/>
                </a:solidFill>
                <a:latin typeface="+mn-lt"/>
              </a:rPr>
              <a:t>t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arget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(S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) =TRUE ???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for some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i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=0,1,2,…,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+mn-lt"/>
              </a:rPr>
              <a:t>k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0" y="5584448"/>
            <a:ext cx="8381999" cy="1015663"/>
          </a:xfrm>
          <a:prstGeom prst="rect">
            <a:avLst/>
          </a:prstGeom>
          <a:solidFill>
            <a:srgbClr val="EEECE1">
              <a:lumMod val="75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>
                <a:solidFill>
                  <a:srgbClr val="FF0000"/>
                </a:solidFill>
                <a:sym typeface="Symbol" pitchFamily="18" charset="2"/>
              </a:rPr>
              <a:t></a:t>
            </a:r>
            <a:r>
              <a:rPr kumimoji="0" lang="en-US" sz="2800" b="0" i="1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k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is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satisfiable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iff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target is reachable within </a:t>
            </a: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steps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27800" y="3087231"/>
            <a:ext cx="2106613" cy="22467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400" dirty="0">
                <a:latin typeface="+mn-lt"/>
                <a:ea typeface="ＭＳ Ｐゴシック" charset="0"/>
                <a:cs typeface="ＭＳ Ｐゴシック" charset="0"/>
              </a:rPr>
              <a:t>Size:</a:t>
            </a:r>
          </a:p>
          <a:p>
            <a:pPr eaLnBrk="1" hangingPunct="1">
              <a:defRPr/>
            </a:pPr>
            <a:endParaRPr lang="en-US" sz="1200" dirty="0">
              <a:latin typeface="+mn-lt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+mn-lt"/>
                <a:ea typeface="ＭＳ Ｐゴシック" charset="0"/>
                <a:cs typeface="ＭＳ Ｐゴシック" charset="0"/>
              </a:rPr>
              <a:t>|init</a:t>
            </a:r>
            <a:r>
              <a:rPr lang="en-US" dirty="0">
                <a:latin typeface="+mn-lt"/>
                <a:ea typeface="ＭＳ Ｐゴシック" charset="0"/>
                <a:cs typeface="ＭＳ Ｐゴシック" charset="0"/>
              </a:rPr>
              <a:t>|</a:t>
            </a:r>
          </a:p>
          <a:p>
            <a:pPr eaLnBrk="1" hangingPunct="1">
              <a:defRPr/>
            </a:pPr>
            <a:endParaRPr lang="en-US" dirty="0">
              <a:latin typeface="+mn-lt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endParaRPr lang="en-US" sz="700" dirty="0">
              <a:latin typeface="+mn-lt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en-US" i="1" dirty="0">
                <a:latin typeface="+mn-lt"/>
                <a:ea typeface="ＭＳ Ｐゴシック" charset="0"/>
                <a:cs typeface="ＭＳ Ｐゴシック" charset="0"/>
              </a:rPr>
              <a:t>k</a:t>
            </a:r>
            <a:r>
              <a:rPr lang="en-US" dirty="0"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+mn-lt"/>
                <a:ea typeface="ＭＳ Ｐゴシック" charset="0"/>
                <a:cs typeface="ＭＳ Ｐゴシック" charset="0"/>
              </a:rPr>
              <a:t>|trans|</a:t>
            </a:r>
            <a:endParaRPr lang="en-US" sz="700" dirty="0">
              <a:latin typeface="+mn-lt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endParaRPr lang="en-US" dirty="0">
              <a:latin typeface="+mn-lt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endParaRPr lang="en-US" sz="700" dirty="0">
              <a:latin typeface="+mn-lt"/>
              <a:ea typeface="ＭＳ Ｐゴシック" charset="0"/>
              <a:cs typeface="ＭＳ Ｐゴシック" charset="0"/>
            </a:endParaRPr>
          </a:p>
          <a:p>
            <a:pPr eaLnBrk="1" hangingPunct="1">
              <a:defRPr/>
            </a:pPr>
            <a:r>
              <a:rPr lang="en-US" i="1" dirty="0">
                <a:latin typeface="+mn-lt"/>
                <a:ea typeface="ＭＳ Ｐゴシック" charset="0"/>
                <a:cs typeface="ＭＳ Ｐゴシック" charset="0"/>
              </a:rPr>
              <a:t>k</a:t>
            </a:r>
            <a:r>
              <a:rPr lang="en-US" dirty="0">
                <a:latin typeface="+mn-lt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+mn-lt"/>
                <a:ea typeface="ＭＳ Ｐゴシック" charset="0"/>
                <a:cs typeface="ＭＳ Ｐゴシック" charset="0"/>
              </a:rPr>
              <a:t>|target|</a:t>
            </a:r>
            <a:endParaRPr lang="en-US" dirty="0">
              <a:latin typeface="+mn-lt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BMC: completeness threshold (CT)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 eaLnBrk="1" hangingPunct="1">
              <a:spcBef>
                <a:spcPct val="30000"/>
              </a:spcBef>
            </a:pPr>
            <a:r>
              <a:rPr lang="en-US" dirty="0" smtClean="0"/>
              <a:t>Computing </a:t>
            </a:r>
            <a:r>
              <a:rPr lang="en-US" dirty="0" smtClean="0">
                <a:solidFill>
                  <a:srgbClr val="000000"/>
                </a:solidFill>
              </a:rPr>
              <a:t>CT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FF3300"/>
                </a:solidFill>
              </a:rPr>
              <a:t>as hard as model checking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30000"/>
              </a:spcBef>
            </a:pPr>
            <a:r>
              <a:rPr lang="en-US" dirty="0" smtClean="0"/>
              <a:t>Idea: Compute an over-approximation to actual </a:t>
            </a:r>
            <a:r>
              <a:rPr lang="en-US" dirty="0" smtClean="0">
                <a:solidFill>
                  <a:srgbClr val="000000"/>
                </a:solidFill>
              </a:rPr>
              <a:t>CT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2400" dirty="0" smtClean="0"/>
              <a:t>Consider system </a:t>
            </a:r>
            <a:r>
              <a:rPr lang="en-US" sz="2400" dirty="0" smtClean="0">
                <a:cs typeface="Times New Roman" pitchFamily="18" charset="0"/>
              </a:rPr>
              <a:t>P </a:t>
            </a:r>
            <a:r>
              <a:rPr lang="en-US" sz="2400" dirty="0" smtClean="0"/>
              <a:t>as a </a:t>
            </a:r>
            <a:r>
              <a:rPr lang="en-US" sz="2400" dirty="0" smtClean="0">
                <a:solidFill>
                  <a:srgbClr val="FF3300"/>
                </a:solidFill>
              </a:rPr>
              <a:t>graph</a:t>
            </a:r>
            <a:r>
              <a:rPr lang="en-US" sz="2400" dirty="0" smtClean="0"/>
              <a:t>.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sz="2400" dirty="0" smtClean="0"/>
              <a:t>Compute CT  from structure of </a:t>
            </a:r>
            <a:r>
              <a:rPr lang="en-US" sz="2400" dirty="0" smtClean="0">
                <a:cs typeface="Times New Roman" pitchFamily="18" charset="0"/>
              </a:rPr>
              <a:t>P</a:t>
            </a:r>
            <a:r>
              <a:rPr lang="en-US" sz="2400" dirty="0" smtClean="0"/>
              <a:t>.</a:t>
            </a:r>
            <a:endParaRPr lang="en-US" sz="2400" dirty="0" smtClean="0">
              <a:sym typeface="Symbol" pitchFamily="18" charset="2"/>
            </a:endParaRPr>
          </a:p>
          <a:p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468438" y="1717675"/>
            <a:ext cx="5630862" cy="2417763"/>
          </a:xfrm>
          <a:prstGeom prst="roundRect">
            <a:avLst/>
          </a:prstGeom>
          <a:ln w="28575" cmpd="sng">
            <a:solidFill>
              <a:schemeClr val="tx1"/>
            </a:solidFill>
            <a:prstDash val="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09750" y="2482850"/>
            <a:ext cx="1816100" cy="1201738"/>
          </a:xfrm>
          <a:prstGeom prst="rect">
            <a:avLst/>
          </a:prstGeom>
          <a:solidFill>
            <a:srgbClr val="DDD9C3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dirty="0" smtClean="0"/>
              <a:t>IS THERE</a:t>
            </a:r>
          </a:p>
          <a:p>
            <a:pPr algn="ctr" eaLnBrk="1" hangingPunct="1">
              <a:defRPr/>
            </a:pPr>
            <a:r>
              <a:rPr lang="en-US" dirty="0" smtClean="0"/>
              <a:t>ANY ERROR</a:t>
            </a:r>
          </a:p>
          <a:p>
            <a:pPr algn="ctr" eaLnBrk="1" hangingPunct="1">
              <a:defRPr/>
            </a:pPr>
            <a:r>
              <a:rPr lang="en-US" dirty="0" smtClean="0"/>
              <a:t>IN </a:t>
            </a:r>
            <a:r>
              <a:rPr lang="en-US" b="1" i="1" dirty="0" smtClean="0"/>
              <a:t>k</a:t>
            </a:r>
            <a:r>
              <a:rPr lang="en-US" dirty="0" smtClean="0"/>
              <a:t> STEPS?</a:t>
            </a:r>
          </a:p>
        </p:txBody>
      </p:sp>
      <p:cxnSp>
        <p:nvCxnSpPr>
          <p:cNvPr id="6" name="Straight Arrow Connector 5"/>
          <p:cNvCxnSpPr>
            <a:stCxn id="5" idx="3"/>
            <a:endCxn id="16" idx="1"/>
          </p:cNvCxnSpPr>
          <p:nvPr/>
        </p:nvCxnSpPr>
        <p:spPr>
          <a:xfrm flipV="1">
            <a:off x="3625850" y="2682875"/>
            <a:ext cx="708025" cy="4000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3"/>
            <a:endCxn id="17" idx="1"/>
          </p:cNvCxnSpPr>
          <p:nvPr/>
        </p:nvCxnSpPr>
        <p:spPr>
          <a:xfrm>
            <a:off x="3625850" y="3082925"/>
            <a:ext cx="708025" cy="4064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006975" y="2506663"/>
            <a:ext cx="2549525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>
            <a:off x="2744788" y="2133600"/>
            <a:ext cx="1933575" cy="349250"/>
          </a:xfrm>
          <a:prstGeom prst="bentConnector3">
            <a:avLst>
              <a:gd name="adj1" fmla="val -230"/>
            </a:avLst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744788" y="2133600"/>
            <a:ext cx="6350" cy="3556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46491" y="1851025"/>
            <a:ext cx="2133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 dirty="0"/>
              <a:t>completeness</a:t>
            </a:r>
          </a:p>
          <a:p>
            <a:pPr algn="ctr" eaLnBrk="1" hangingPunct="1"/>
            <a:r>
              <a:rPr lang="en-US" b="1" dirty="0"/>
              <a:t>threshold </a:t>
            </a:r>
            <a:r>
              <a:rPr lang="en-US" dirty="0"/>
              <a:t>reached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2824163" y="1792288"/>
            <a:ext cx="18113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 i="1"/>
              <a:t>k</a:t>
            </a:r>
            <a:r>
              <a:rPr lang="en-US"/>
              <a:t>+</a:t>
            </a:r>
            <a:r>
              <a:rPr lang="en-US" b="1" i="1"/>
              <a:t>1</a:t>
            </a:r>
            <a:r>
              <a:rPr lang="en-US"/>
              <a:t> still tractable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324475" y="2743200"/>
            <a:ext cx="1609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 i="1"/>
              <a:t>k</a:t>
            </a:r>
            <a:r>
              <a:rPr lang="en-US"/>
              <a:t>+</a:t>
            </a:r>
            <a:r>
              <a:rPr lang="en-US" b="1" i="1"/>
              <a:t>1</a:t>
            </a:r>
            <a:r>
              <a:rPr lang="en-US"/>
              <a:t> intractable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006975" y="3489325"/>
            <a:ext cx="2549525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58800" y="3082925"/>
            <a:ext cx="125095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4333875" y="2482850"/>
            <a:ext cx="673100" cy="4000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/>
              <a:t>no</a:t>
            </a: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4333875" y="3289300"/>
            <a:ext cx="673100" cy="4016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/>
              <a:t>yes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657600" y="3088424"/>
            <a:ext cx="382270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431800" y="2520950"/>
            <a:ext cx="919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M, S</a:t>
            </a: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7546975" y="2144713"/>
            <a:ext cx="5873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/>
              <a:t>ok</a:t>
            </a: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7546975" y="3148012"/>
            <a:ext cx="695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dirty="0"/>
              <a:t>fail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40625" y="2692400"/>
            <a:ext cx="1374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3200"/>
              <a:t>bound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116128" y="1396425"/>
            <a:ext cx="1255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b="1" dirty="0" smtClean="0"/>
              <a:t>BMC:</a:t>
            </a:r>
            <a:endParaRPr lang="en-US" sz="3200" b="1" dirty="0"/>
          </a:p>
        </p:txBody>
      </p: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6781802" y="838200"/>
            <a:ext cx="2133598" cy="1219200"/>
            <a:chOff x="4076702" y="3028774"/>
            <a:chExt cx="2133598" cy="816000"/>
          </a:xfrm>
        </p:grpSpPr>
        <p:cxnSp>
          <p:nvCxnSpPr>
            <p:cNvPr id="25" name="Straight Arrow Connector 24"/>
            <p:cNvCxnSpPr/>
            <p:nvPr/>
          </p:nvCxnSpPr>
          <p:spPr>
            <a:xfrm flipH="1">
              <a:off x="4076702" y="3487774"/>
              <a:ext cx="609598" cy="357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14"/>
            <p:cNvSpPr txBox="1">
              <a:spLocks noChangeArrowheads="1"/>
            </p:cNvSpPr>
            <p:nvPr/>
          </p:nvSpPr>
          <p:spPr bwMode="auto">
            <a:xfrm>
              <a:off x="4152900" y="3028774"/>
              <a:ext cx="2057400" cy="47378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altLang="en-US" sz="2000" dirty="0" smtClean="0">
                  <a:solidFill>
                    <a:srgbClr val="000000"/>
                  </a:solidFill>
                </a:rPr>
                <a:t>“never” happens in practice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BMC: completeness threshold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04800" y="5953780"/>
            <a:ext cx="6792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76B749"/>
              </a:buClr>
              <a:buSzPct val="60000"/>
            </a:pPr>
            <a:r>
              <a:rPr lang="en-US" sz="2800" b="1" i="1" kern="0" dirty="0" smtClean="0">
                <a:latin typeface="+mn-lt"/>
                <a:cs typeface="Times New Roman" pitchFamily="18" charset="0"/>
              </a:rPr>
              <a:t>Theorem</a:t>
            </a:r>
            <a:r>
              <a:rPr lang="en-US" sz="2800" kern="0" dirty="0" smtClean="0">
                <a:latin typeface="+mn-lt"/>
                <a:cs typeface="Times New Roman" pitchFamily="18" charset="0"/>
              </a:rPr>
              <a:t>: for </a:t>
            </a:r>
            <a:r>
              <a:rPr lang="en-US" sz="2800" kern="0" dirty="0" err="1" smtClean="0">
                <a:latin typeface="+mn-lt"/>
                <a:cs typeface="Times New Roman" pitchFamily="18" charset="0"/>
              </a:rPr>
              <a:t>AGp</a:t>
            </a:r>
            <a:r>
              <a:rPr lang="en-US" sz="2800" i="1" kern="0" dirty="0" smtClean="0">
                <a:latin typeface="+mn-lt"/>
                <a:cs typeface="Times New Roman" pitchFamily="18" charset="0"/>
              </a:rPr>
              <a:t> </a:t>
            </a:r>
            <a:r>
              <a:rPr lang="en-US" sz="2800" kern="0" dirty="0" smtClean="0">
                <a:latin typeface="+mn-lt"/>
                <a:cs typeface="Times New Roman" pitchFamily="18" charset="0"/>
              </a:rPr>
              <a:t>properties CT</a:t>
            </a:r>
            <a:r>
              <a:rPr lang="en-US" sz="2800" i="1" kern="0" dirty="0" smtClean="0">
                <a:latin typeface="+mn-lt"/>
                <a:cs typeface="Times New Roman" pitchFamily="18" charset="0"/>
              </a:rPr>
              <a:t> = </a:t>
            </a:r>
            <a:r>
              <a:rPr lang="en-US" sz="2800" kern="0" dirty="0" smtClean="0">
                <a:latin typeface="+mn-lt"/>
                <a:cs typeface="Times New Roman" pitchFamily="18" charset="0"/>
              </a:rPr>
              <a:t>D</a:t>
            </a:r>
            <a:r>
              <a:rPr lang="en-US" sz="2800" kern="0" baseline="30000" dirty="0" smtClean="0">
                <a:latin typeface="+mn-lt"/>
                <a:cs typeface="Times New Roman" pitchFamily="18" charset="0"/>
              </a:rPr>
              <a:t>I</a:t>
            </a:r>
            <a:r>
              <a:rPr lang="en-US" sz="2800" kern="0" dirty="0" smtClean="0">
                <a:latin typeface="+mn-lt"/>
                <a:cs typeface="Times New Roman" pitchFamily="18" charset="0"/>
              </a:rPr>
              <a:t>(M)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9388" y="1109663"/>
            <a:ext cx="43688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Diameter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D(M)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=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longest shortest path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between any two reachable states.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Recurrence Diameter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RD(M)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=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longest loop-free path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between any two reachable states.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The initialized versions: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D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I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(M)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and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RD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I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(M)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start from an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initial state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62000" y="4286250"/>
            <a:ext cx="685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en-US" sz="4400">
              <a:solidFill>
                <a:schemeClr val="tx2"/>
              </a:solidFill>
            </a:endParaRPr>
          </a:p>
        </p:txBody>
      </p:sp>
      <p:graphicFrame>
        <p:nvGraphicFramePr>
          <p:cNvPr id="8" name="Object 5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503863" y="1677988"/>
          <a:ext cx="2740025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CorelPhotoPaint.Image.10" r:id="rId3" imgW="2571429" imgH="2571429" progId="">
                  <p:embed/>
                </p:oleObj>
              </mc:Choice>
              <mc:Fallback>
                <p:oleObj name="CorelPhotoPaint.Image.10" r:id="rId3" imgW="2571429" imgH="2571429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3863" y="1677988"/>
                        <a:ext cx="2740025" cy="260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6011863" y="2046288"/>
            <a:ext cx="1800225" cy="1584325"/>
            <a:chOff x="3742" y="2024"/>
            <a:chExt cx="1134" cy="998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V="1">
              <a:off x="3742" y="2160"/>
              <a:ext cx="0" cy="816"/>
            </a:xfrm>
            <a:prstGeom prst="line">
              <a:avLst/>
            </a:prstGeom>
            <a:noFill/>
            <a:ln w="57150">
              <a:solidFill>
                <a:srgbClr val="99FF66"/>
              </a:solidFill>
              <a:round/>
              <a:headEnd/>
              <a:tailEnd type="triangle" w="med" len="med"/>
            </a:ln>
          </p:spPr>
          <p:txBody>
            <a:bodyPr wrap="none" lIns="90488" tIns="44450" rIns="90488" bIns="44450" anchor="ctr"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flipV="1">
              <a:off x="3878" y="2024"/>
              <a:ext cx="862" cy="0"/>
            </a:xfrm>
            <a:prstGeom prst="line">
              <a:avLst/>
            </a:prstGeom>
            <a:noFill/>
            <a:ln w="57150">
              <a:solidFill>
                <a:srgbClr val="99FF66"/>
              </a:solidFill>
              <a:round/>
              <a:headEnd/>
              <a:tailEnd type="triangle" w="med" len="med"/>
            </a:ln>
          </p:spPr>
          <p:txBody>
            <a:bodyPr wrap="none" lIns="90488" tIns="44450" rIns="90488" bIns="44450" anchor="ctr"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4876" y="2160"/>
              <a:ext cx="0" cy="862"/>
            </a:xfrm>
            <a:prstGeom prst="line">
              <a:avLst/>
            </a:prstGeom>
            <a:noFill/>
            <a:ln w="57150">
              <a:solidFill>
                <a:srgbClr val="99FF66"/>
              </a:solidFill>
              <a:round/>
              <a:headEnd/>
              <a:tailEnd type="triangle" w="med" len="med"/>
            </a:ln>
          </p:spPr>
          <p:txBody>
            <a:bodyPr wrap="none" lIns="90488" tIns="44450" rIns="90488" bIns="44450" anchor="ctr"/>
            <a:lstStyle/>
            <a:p>
              <a:endParaRPr lang="en-GB">
                <a:latin typeface="+mn-lt"/>
              </a:endParaRPr>
            </a:p>
          </p:txBody>
        </p:sp>
      </p:grp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6054725" y="2278063"/>
            <a:ext cx="1800225" cy="1655762"/>
            <a:chOff x="3742" y="2160"/>
            <a:chExt cx="1134" cy="1043"/>
          </a:xfrm>
        </p:grpSpPr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3742" y="2160"/>
              <a:ext cx="0" cy="862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 wrap="none" lIns="90488" tIns="44450" rIns="90488" bIns="44450" anchor="ctr"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3878" y="3203"/>
              <a:ext cx="862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 wrap="none" lIns="90488" tIns="44450" rIns="90488" bIns="44450" anchor="ctr"/>
            <a:lstStyle/>
            <a:p>
              <a:endParaRPr lang="en-GB">
                <a:latin typeface="+mn-lt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4876" y="2160"/>
              <a:ext cx="0" cy="862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 wrap="none" lIns="90488" tIns="44450" rIns="90488" bIns="44450" anchor="ctr"/>
            <a:lstStyle/>
            <a:p>
              <a:endParaRPr lang="en-GB">
                <a:latin typeface="+mn-lt"/>
              </a:endParaRPr>
            </a:p>
          </p:txBody>
        </p:sp>
      </p:grp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796087" y="4600578"/>
            <a:ext cx="1411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rgbClr val="000000"/>
                </a:solidFill>
                <a:latin typeface="+mn-lt"/>
              </a:rPr>
              <a:t>D(M)</a:t>
            </a:r>
            <a:r>
              <a:rPr lang="en-US" sz="2400">
                <a:latin typeface="+mn-lt"/>
              </a:rPr>
              <a:t> = 2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815137" y="5148265"/>
            <a:ext cx="164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dirty="0">
                <a:solidFill>
                  <a:srgbClr val="000000"/>
                </a:solidFill>
                <a:latin typeface="+mn-lt"/>
              </a:rPr>
              <a:t>RD(M)</a:t>
            </a:r>
            <a:r>
              <a:rPr lang="en-US" sz="2400" dirty="0">
                <a:latin typeface="+mn-lt"/>
              </a:rPr>
              <a:t> = 3</a:t>
            </a:r>
          </a:p>
        </p:txBody>
      </p:sp>
      <p:grpSp>
        <p:nvGrpSpPr>
          <p:cNvPr id="19" name="Group 16"/>
          <p:cNvGrpSpPr>
            <a:grpSpLocks/>
          </p:cNvGrpSpPr>
          <p:nvPr/>
        </p:nvGrpSpPr>
        <p:grpSpPr bwMode="auto">
          <a:xfrm>
            <a:off x="5446712" y="4572000"/>
            <a:ext cx="1414463" cy="1038224"/>
            <a:chOff x="3061" y="3521"/>
            <a:chExt cx="891" cy="654"/>
          </a:xfrm>
        </p:grpSpPr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3198" y="3521"/>
              <a:ext cx="75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 dirty="0">
                  <a:solidFill>
                    <a:srgbClr val="000000"/>
                  </a:solidFill>
                  <a:latin typeface="+mn-lt"/>
                </a:rPr>
                <a:t>D</a:t>
              </a:r>
              <a:r>
                <a:rPr lang="en-US" sz="2400" baseline="30000" dirty="0">
                  <a:solidFill>
                    <a:srgbClr val="000000"/>
                  </a:solidFill>
                  <a:latin typeface="+mn-lt"/>
                </a:rPr>
                <a:t>I</a:t>
              </a:r>
              <a:r>
                <a:rPr lang="en-US" sz="2400" dirty="0">
                  <a:solidFill>
                    <a:srgbClr val="000000"/>
                  </a:solidFill>
                  <a:latin typeface="+mn-lt"/>
                </a:rPr>
                <a:t>(M)</a:t>
              </a:r>
              <a:r>
                <a:rPr lang="en-US" sz="2400" dirty="0">
                  <a:latin typeface="+mn-lt"/>
                </a:rPr>
                <a:t> </a:t>
              </a:r>
              <a:r>
                <a:rPr lang="en-US" sz="2400" dirty="0">
                  <a:solidFill>
                    <a:srgbClr val="000000"/>
                  </a:solidFill>
                  <a:latin typeface="+mn-lt"/>
                </a:rPr>
                <a:t>=</a:t>
              </a:r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3061" y="3884"/>
              <a:ext cx="89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solidFill>
                    <a:srgbClr val="000000"/>
                  </a:solidFill>
                  <a:latin typeface="+mn-lt"/>
                </a:rPr>
                <a:t>RD</a:t>
              </a:r>
              <a:r>
                <a:rPr lang="en-US" sz="2400" baseline="30000">
                  <a:solidFill>
                    <a:srgbClr val="000000"/>
                  </a:solidFill>
                  <a:latin typeface="+mn-lt"/>
                </a:rPr>
                <a:t>I</a:t>
              </a:r>
              <a:r>
                <a:rPr lang="en-US" sz="2400">
                  <a:solidFill>
                    <a:srgbClr val="000000"/>
                  </a:solidFill>
                  <a:latin typeface="+mn-lt"/>
                </a:rPr>
                <a:t>(M)</a:t>
              </a:r>
              <a:r>
                <a:rPr lang="en-US" sz="2400">
                  <a:latin typeface="+mn-lt"/>
                </a:rPr>
                <a:t> </a:t>
              </a:r>
              <a:r>
                <a:rPr lang="en-US" sz="2400">
                  <a:solidFill>
                    <a:srgbClr val="000000"/>
                  </a:solidFill>
                  <a:latin typeface="+mn-lt"/>
                </a:rPr>
                <a:t>=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autoUpdateAnimBg="0"/>
      <p:bldP spid="17" grpId="0" uiExpand="1"/>
      <p:bldP spid="18" grpId="0" uiExpan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BMC: proving correctness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1600200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Correctness can be shown via BMC: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in k steps: no error is reachable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in k steps: all states are reachable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800600"/>
            <a:ext cx="8534400" cy="1815882"/>
          </a:xfrm>
          <a:prstGeom prst="rect">
            <a:avLst/>
          </a:prstGeom>
          <a:solidFill>
            <a:srgbClr val="EEECE1">
              <a:lumMod val="75000"/>
            </a:srgb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kern="0" dirty="0" smtClean="0"/>
              <a:t>If </a:t>
            </a:r>
            <a:r>
              <a:rPr lang="en-US" sz="2800" kern="0" dirty="0" err="1" smtClean="0"/>
              <a:t>incomp</a:t>
            </a:r>
            <a:r>
              <a:rPr lang="en-US" sz="2800" kern="0" baseline="-25000" dirty="0" err="1" smtClean="0"/>
              <a:t>k</a:t>
            </a:r>
            <a:r>
              <a:rPr lang="en-US" sz="2800" kern="0" dirty="0" smtClean="0"/>
              <a:t> is not </a:t>
            </a:r>
            <a:r>
              <a:rPr lang="en-US" sz="2800" kern="0" dirty="0" err="1" smtClean="0"/>
              <a:t>satisfiable</a:t>
            </a:r>
            <a:r>
              <a:rPr lang="en-US" sz="2800" kern="0" dirty="0" smtClean="0"/>
              <a:t> then all </a:t>
            </a:r>
            <a:r>
              <a:rPr lang="en-US" sz="2800" kern="0" dirty="0"/>
              <a:t>states reachable in k steps. </a:t>
            </a:r>
            <a:r>
              <a:rPr lang="en-US" sz="2800" kern="0" dirty="0" smtClean="0"/>
              <a:t>Hence, the system is correct if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800" kern="0" dirty="0" smtClean="0"/>
              <a:t>  </a:t>
            </a:r>
            <a:r>
              <a:rPr lang="en-GB" sz="2800" b="1" dirty="0">
                <a:solidFill>
                  <a:srgbClr val="FF0000"/>
                </a:solidFill>
                <a:sym typeface="Symbol" pitchFamily="18" charset="2"/>
              </a:rPr>
              <a:t></a:t>
            </a:r>
            <a:r>
              <a:rPr lang="en-US" sz="2800" kern="0" baseline="-25000" dirty="0" smtClean="0">
                <a:solidFill>
                  <a:srgbClr val="FF0000"/>
                </a:solidFill>
              </a:rPr>
              <a:t>k</a:t>
            </a:r>
            <a:r>
              <a:rPr lang="en-US" sz="2800" kern="0" dirty="0" smtClean="0"/>
              <a:t> is not </a:t>
            </a:r>
            <a:r>
              <a:rPr lang="en-US" sz="2800" kern="0" dirty="0" err="1" smtClean="0"/>
              <a:t>satisfiable</a:t>
            </a:r>
            <a:r>
              <a:rPr lang="en-US" sz="2800" kern="0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kern="0" dirty="0" smtClean="0"/>
              <a:t>  </a:t>
            </a:r>
            <a:r>
              <a:rPr lang="en-US" sz="2800" kern="0" dirty="0" err="1" smtClean="0">
                <a:solidFill>
                  <a:srgbClr val="FF0000"/>
                </a:solidFill>
              </a:rPr>
              <a:t>incomp</a:t>
            </a:r>
            <a:r>
              <a:rPr lang="en-US" sz="2800" kern="0" baseline="-25000" dirty="0" err="1" smtClean="0">
                <a:solidFill>
                  <a:srgbClr val="FF0000"/>
                </a:solidFill>
              </a:rPr>
              <a:t>k</a:t>
            </a:r>
            <a:r>
              <a:rPr lang="en-US" sz="2800" kern="0" baseline="-25000" dirty="0" smtClean="0"/>
              <a:t> </a:t>
            </a:r>
            <a:r>
              <a:rPr lang="en-US" sz="2800" kern="0" dirty="0" smtClean="0"/>
              <a:t>is not </a:t>
            </a:r>
            <a:r>
              <a:rPr lang="en-US" sz="2800" kern="0" dirty="0" err="1" smtClean="0"/>
              <a:t>satisfiable</a:t>
            </a:r>
            <a:r>
              <a:rPr lang="en-US" sz="2800" kern="0" dirty="0" smtClean="0"/>
              <a:t> 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2590800"/>
            <a:ext cx="8534400" cy="20574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T Extra" pitchFamily="-108" charset="0"/>
              <a:buChar char="&gt;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spcBef>
                <a:spcPts val="1800"/>
              </a:spcBef>
              <a:buFont typeface="Arial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incomp</a:t>
            </a:r>
            <a:r>
              <a:rPr lang="en-US" baseline="-25000" dirty="0" err="1" smtClean="0">
                <a:solidFill>
                  <a:srgbClr val="FF0000"/>
                </a:solidFill>
              </a:rPr>
              <a:t>k</a:t>
            </a:r>
            <a:r>
              <a:rPr lang="en-US" sz="3600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= </a:t>
            </a:r>
            <a:r>
              <a:rPr lang="en-US" dirty="0" err="1" smtClean="0"/>
              <a:t>init</a:t>
            </a:r>
            <a:r>
              <a:rPr lang="en-US" dirty="0" smtClean="0"/>
              <a:t>(S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2400" dirty="0" smtClean="0">
                <a:ea typeface="MS Gothic" pitchFamily="49" charset="-128"/>
              </a:rPr>
              <a:t> 	   </a:t>
            </a:r>
            <a:r>
              <a:rPr lang="en-US" sz="2400" dirty="0">
                <a:ea typeface="MS Gothic" pitchFamily="49" charset="-128"/>
              </a:rPr>
              <a:t> </a:t>
            </a:r>
            <a:r>
              <a:rPr lang="en-US" sz="2400" dirty="0" smtClean="0">
                <a:ea typeface="MS Gothic" pitchFamily="49" charset="-128"/>
              </a:rPr>
              <a:t>  ∧ </a:t>
            </a:r>
            <a:r>
              <a:rPr lang="en-US" sz="3200" dirty="0" smtClean="0">
                <a:ea typeface="MS Gothic" pitchFamily="49" charset="-128"/>
              </a:rPr>
              <a:t>(</a:t>
            </a:r>
            <a:r>
              <a:rPr lang="en-US" dirty="0" smtClean="0">
                <a:ea typeface="MS Gothic" pitchFamily="49" charset="-128"/>
              </a:rPr>
              <a:t>∧</a:t>
            </a:r>
            <a:r>
              <a:rPr lang="en-US" sz="2000" i="1" baseline="-25000" dirty="0" err="1" smtClean="0">
                <a:ea typeface="MS Gothic" pitchFamily="49" charset="-128"/>
              </a:rPr>
              <a:t>i</a:t>
            </a:r>
            <a:r>
              <a:rPr lang="en-US" sz="2000" baseline="-25000" dirty="0" smtClean="0">
                <a:ea typeface="MS Gothic" pitchFamily="49" charset="-128"/>
              </a:rPr>
              <a:t>=0,…,</a:t>
            </a:r>
            <a:r>
              <a:rPr lang="en-US" sz="2000" i="1" baseline="-25000" dirty="0" smtClean="0">
                <a:ea typeface="MS Gothic" pitchFamily="49" charset="-128"/>
              </a:rPr>
              <a:t>k</a:t>
            </a:r>
            <a:r>
              <a:rPr lang="en-US" sz="2000" baseline="-25000" dirty="0" smtClean="0">
                <a:ea typeface="MS Gothic" pitchFamily="49" charset="-128"/>
              </a:rPr>
              <a:t>-1 </a:t>
            </a:r>
            <a:r>
              <a:rPr lang="en-US" dirty="0" smtClean="0">
                <a:ea typeface="MS Gothic" pitchFamily="49" charset="-128"/>
              </a:rPr>
              <a:t> trans(S</a:t>
            </a:r>
            <a:r>
              <a:rPr lang="en-US" i="1" baseline="-25000" dirty="0" smtClean="0">
                <a:ea typeface="MS Gothic" pitchFamily="49" charset="-128"/>
              </a:rPr>
              <a:t>i</a:t>
            </a:r>
            <a:r>
              <a:rPr lang="en-US" dirty="0" smtClean="0">
                <a:ea typeface="MS Gothic" pitchFamily="49" charset="-128"/>
              </a:rPr>
              <a:t>, S</a:t>
            </a:r>
            <a:r>
              <a:rPr lang="en-US" i="1" baseline="-25000" dirty="0" smtClean="0">
                <a:ea typeface="MS Gothic" pitchFamily="49" charset="-128"/>
              </a:rPr>
              <a:t>i</a:t>
            </a:r>
            <a:r>
              <a:rPr lang="en-US" baseline="-25000" dirty="0" smtClean="0">
                <a:ea typeface="MS Gothic" pitchFamily="49" charset="-128"/>
              </a:rPr>
              <a:t>+1</a:t>
            </a:r>
            <a:r>
              <a:rPr lang="en-US" dirty="0" smtClean="0">
                <a:ea typeface="MS Gothic" pitchFamily="49" charset="-128"/>
              </a:rPr>
              <a:t>)</a:t>
            </a:r>
            <a:r>
              <a:rPr lang="en-US" sz="3200" dirty="0" smtClean="0">
                <a:ea typeface="MS Gothic" pitchFamily="49" charset="-128"/>
              </a:rPr>
              <a:t>)	</a:t>
            </a:r>
            <a:r>
              <a:rPr lang="en-US" sz="2400" dirty="0" smtClean="0"/>
              <a:t>// there is a path</a:t>
            </a:r>
            <a:endParaRPr lang="en-US" sz="4400" dirty="0" smtClean="0">
              <a:ea typeface="MS Gothic" pitchFamily="49" charset="-128"/>
            </a:endParaRP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2400" dirty="0" smtClean="0">
                <a:ea typeface="MS Gothic" pitchFamily="49" charset="-128"/>
              </a:rPr>
              <a:t>	      ∧ </a:t>
            </a:r>
            <a:r>
              <a:rPr lang="en-US" sz="3200" dirty="0" smtClean="0">
                <a:ea typeface="MS Gothic" pitchFamily="49" charset="-128"/>
              </a:rPr>
              <a:t>(</a:t>
            </a:r>
            <a:r>
              <a:rPr lang="en-US" dirty="0" smtClean="0">
                <a:ea typeface="MS Gothic" pitchFamily="49" charset="-128"/>
              </a:rPr>
              <a:t>∧</a:t>
            </a:r>
            <a:r>
              <a:rPr lang="en-US" sz="2000" i="1" baseline="-25000" dirty="0" err="1" smtClean="0">
                <a:ea typeface="MS Gothic" pitchFamily="49" charset="-128"/>
              </a:rPr>
              <a:t>i</a:t>
            </a:r>
            <a:r>
              <a:rPr lang="en-US" sz="2000" baseline="-25000" dirty="0" smtClean="0">
                <a:ea typeface="MS Gothic" pitchFamily="49" charset="-128"/>
              </a:rPr>
              <a:t>=0,…,</a:t>
            </a:r>
            <a:r>
              <a:rPr lang="en-US" sz="2000" i="1" baseline="-25000" dirty="0" smtClean="0">
                <a:ea typeface="MS Gothic" pitchFamily="49" charset="-128"/>
              </a:rPr>
              <a:t>k</a:t>
            </a:r>
            <a:r>
              <a:rPr lang="en-US" sz="2000" baseline="-25000" dirty="0" smtClean="0">
                <a:ea typeface="MS Gothic" pitchFamily="49" charset="-128"/>
              </a:rPr>
              <a:t>-1 </a:t>
            </a:r>
            <a:r>
              <a:rPr lang="en-US" dirty="0" smtClean="0">
                <a:ea typeface="MS Gothic" pitchFamily="49" charset="-128"/>
              </a:rPr>
              <a:t>∧</a:t>
            </a:r>
            <a:r>
              <a:rPr lang="en-US" sz="2000" i="1" baseline="-25000" dirty="0" smtClean="0">
                <a:ea typeface="MS Gothic" pitchFamily="49" charset="-128"/>
              </a:rPr>
              <a:t>j</a:t>
            </a:r>
            <a:r>
              <a:rPr lang="en-US" sz="2000" baseline="-25000" dirty="0" smtClean="0">
                <a:ea typeface="MS Gothic" pitchFamily="49" charset="-128"/>
              </a:rPr>
              <a:t>=</a:t>
            </a:r>
            <a:r>
              <a:rPr lang="en-US" sz="2000" i="1" baseline="-25000" dirty="0" smtClean="0">
                <a:ea typeface="MS Gothic" pitchFamily="49" charset="-128"/>
              </a:rPr>
              <a:t>i</a:t>
            </a:r>
            <a:r>
              <a:rPr lang="en-US" sz="2000" baseline="-25000" dirty="0" smtClean="0">
                <a:ea typeface="MS Gothic" pitchFamily="49" charset="-128"/>
              </a:rPr>
              <a:t>+1,…,</a:t>
            </a:r>
            <a:r>
              <a:rPr lang="en-US" sz="2000" i="1" baseline="-25000" dirty="0" smtClean="0">
                <a:ea typeface="MS Gothic" pitchFamily="49" charset="-128"/>
              </a:rPr>
              <a:t>k</a:t>
            </a:r>
            <a:r>
              <a:rPr lang="en-US" sz="2000" baseline="-25000" dirty="0" smtClean="0">
                <a:ea typeface="MS Gothic" pitchFamily="49" charset="-128"/>
              </a:rPr>
              <a:t>  </a:t>
            </a:r>
            <a:r>
              <a:rPr lang="en-US" dirty="0" smtClean="0">
                <a:ea typeface="MS Gothic" pitchFamily="49" charset="-128"/>
              </a:rPr>
              <a:t>S</a:t>
            </a:r>
            <a:r>
              <a:rPr lang="en-US" i="1" baseline="-25000" dirty="0" smtClean="0">
                <a:ea typeface="MS Gothic" pitchFamily="49" charset="-128"/>
              </a:rPr>
              <a:t>i</a:t>
            </a:r>
            <a:r>
              <a:rPr lang="en-US" dirty="0" smtClean="0">
                <a:ea typeface="MS Gothic" pitchFamily="49" charset="-128"/>
              </a:rPr>
              <a:t> ≠ </a:t>
            </a:r>
            <a:r>
              <a:rPr lang="en-US" dirty="0" err="1" smtClean="0">
                <a:ea typeface="MS Gothic" pitchFamily="49" charset="-128"/>
              </a:rPr>
              <a:t>S</a:t>
            </a:r>
            <a:r>
              <a:rPr lang="en-US" i="1" baseline="-25000" dirty="0" err="1" smtClean="0">
                <a:ea typeface="MS Gothic" pitchFamily="49" charset="-128"/>
              </a:rPr>
              <a:t>j</a:t>
            </a:r>
            <a:r>
              <a:rPr lang="en-US" sz="2000" dirty="0" smtClean="0">
                <a:ea typeface="MS Gothic" pitchFamily="49" charset="-128"/>
              </a:rPr>
              <a:t> </a:t>
            </a:r>
            <a:r>
              <a:rPr lang="en-US" sz="3200" dirty="0" smtClean="0">
                <a:ea typeface="MS Gothic" pitchFamily="49" charset="-128"/>
              </a:rPr>
              <a:t>)	</a:t>
            </a:r>
            <a:r>
              <a:rPr lang="en-US" sz="2400" dirty="0" smtClean="0">
                <a:ea typeface="MS Gothic" pitchFamily="49" charset="-128"/>
              </a:rPr>
              <a:t>// all distinct states</a:t>
            </a:r>
            <a:endParaRPr lang="en-US" sz="2400" baseline="30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52AD8E5-8805-424E-ACA7-DF170FA89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00FF"/>
                </a:solidFill>
              </a:rPr>
              <a:t>Bounded Model </a:t>
            </a:r>
            <a:r>
              <a:rPr lang="en-GB" dirty="0" smtClean="0">
                <a:solidFill>
                  <a:srgbClr val="0000FF"/>
                </a:solidFill>
              </a:rPr>
              <a:t>checking (BMC)</a:t>
            </a:r>
            <a:endParaRPr lang="pt-BR" dirty="0">
              <a:solidFill>
                <a:srgbClr val="0000FF"/>
              </a:solidFill>
            </a:endParaRPr>
          </a:p>
        </p:txBody>
      </p:sp>
      <p:sp>
        <p:nvSpPr>
          <p:cNvPr id="68" name="Espaço Reservado para Conteúdo 67">
            <a:extLst>
              <a:ext uri="{FF2B5EF4-FFF2-40B4-BE49-F238E27FC236}">
                <a16:creationId xmlns="" xmlns:a16="http://schemas.microsoft.com/office/drawing/2014/main" id="{9DA06518-3218-44F1-A176-E87BD02DF87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Bounded model checker “slice” the state space</a:t>
            </a:r>
          </a:p>
          <a:p>
            <a:endParaRPr lang="en-GB" dirty="0"/>
          </a:p>
          <a:p>
            <a:r>
              <a:rPr lang="en-GB" dirty="0"/>
              <a:t>It’s aimed to find bugs and can only prove correctness if all states are reachable</a:t>
            </a:r>
            <a:endParaRPr lang="pt-BR" dirty="0"/>
          </a:p>
        </p:txBody>
      </p:sp>
      <p:grpSp>
        <p:nvGrpSpPr>
          <p:cNvPr id="69" name="Group 71">
            <a:extLst>
              <a:ext uri="{FF2B5EF4-FFF2-40B4-BE49-F238E27FC236}">
                <a16:creationId xmlns="" xmlns:a16="http://schemas.microsoft.com/office/drawing/2014/main" id="{4FEBE3E7-4CE5-476A-8935-8873F0773B68}"/>
              </a:ext>
            </a:extLst>
          </p:cNvPr>
          <p:cNvGrpSpPr>
            <a:grpSpLocks/>
          </p:cNvGrpSpPr>
          <p:nvPr/>
        </p:nvGrpSpPr>
        <p:grpSpPr bwMode="auto">
          <a:xfrm>
            <a:off x="1115616" y="1757833"/>
            <a:ext cx="2880320" cy="4267944"/>
            <a:chOff x="878" y="1112"/>
            <a:chExt cx="808" cy="1032"/>
          </a:xfrm>
        </p:grpSpPr>
        <p:sp>
          <p:nvSpPr>
            <p:cNvPr id="70" name="AutoShape 72">
              <a:extLst>
                <a:ext uri="{FF2B5EF4-FFF2-40B4-BE49-F238E27FC236}">
                  <a16:creationId xmlns="" xmlns:a16="http://schemas.microsoft.com/office/drawing/2014/main" id="{FA5531EF-E71E-4858-B2FC-D56D0B035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4" y="1112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1" name="AutoShape 73">
              <a:extLst>
                <a:ext uri="{FF2B5EF4-FFF2-40B4-BE49-F238E27FC236}">
                  <a16:creationId xmlns="" xmlns:a16="http://schemas.microsoft.com/office/drawing/2014/main" id="{63574576-4A0A-45EA-A1A6-92C479E6A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" y="1200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2" name="AutoShape 74">
              <a:extLst>
                <a:ext uri="{FF2B5EF4-FFF2-40B4-BE49-F238E27FC236}">
                  <a16:creationId xmlns="" xmlns:a16="http://schemas.microsoft.com/office/drawing/2014/main" id="{07696423-529D-46E9-ABE9-F4507E85F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4" y="1300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3" name="AutoShape 75">
              <a:extLst>
                <a:ext uri="{FF2B5EF4-FFF2-40B4-BE49-F238E27FC236}">
                  <a16:creationId xmlns="" xmlns:a16="http://schemas.microsoft.com/office/drawing/2014/main" id="{C87C070F-A942-4AE7-8D9B-0E5121B9A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" y="144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4" name="AutoShape 76">
              <a:extLst>
                <a:ext uri="{FF2B5EF4-FFF2-40B4-BE49-F238E27FC236}">
                  <a16:creationId xmlns="" xmlns:a16="http://schemas.microsoft.com/office/drawing/2014/main" id="{79D88806-D70A-4433-8F7A-9B663033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44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5" name="AutoShape 77">
              <a:extLst>
                <a:ext uri="{FF2B5EF4-FFF2-40B4-BE49-F238E27FC236}">
                  <a16:creationId xmlns="" xmlns:a16="http://schemas.microsoft.com/office/drawing/2014/main" id="{B67479E3-FA90-4BA0-B0A0-04D3CB43F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" y="144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6" name="AutoShape 78">
              <a:extLst>
                <a:ext uri="{FF2B5EF4-FFF2-40B4-BE49-F238E27FC236}">
                  <a16:creationId xmlns="" xmlns:a16="http://schemas.microsoft.com/office/drawing/2014/main" id="{00921EAA-B8A6-4482-A1C1-365A372E8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44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7" name="AutoShape 79">
              <a:extLst>
                <a:ext uri="{FF2B5EF4-FFF2-40B4-BE49-F238E27FC236}">
                  <a16:creationId xmlns="" xmlns:a16="http://schemas.microsoft.com/office/drawing/2014/main" id="{0A109CF9-7E57-4C69-B5FB-D5C059489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158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8" name="AutoShape 80">
              <a:extLst>
                <a:ext uri="{FF2B5EF4-FFF2-40B4-BE49-F238E27FC236}">
                  <a16:creationId xmlns="" xmlns:a16="http://schemas.microsoft.com/office/drawing/2014/main" id="{D6A9D51C-2516-4893-89E2-2217D6882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" y="158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79" name="AutoShape 81">
              <a:extLst>
                <a:ext uri="{FF2B5EF4-FFF2-40B4-BE49-F238E27FC236}">
                  <a16:creationId xmlns="" xmlns:a16="http://schemas.microsoft.com/office/drawing/2014/main" id="{C594342F-A82B-490A-B928-ADD26AD56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158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80" name="AutoShape 82">
              <a:extLst>
                <a:ext uri="{FF2B5EF4-FFF2-40B4-BE49-F238E27FC236}">
                  <a16:creationId xmlns="" xmlns:a16="http://schemas.microsoft.com/office/drawing/2014/main" id="{482C35D6-656D-4014-9052-98240301D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" y="1724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81" name="AutoShape 83">
              <a:extLst>
                <a:ext uri="{FF2B5EF4-FFF2-40B4-BE49-F238E27FC236}">
                  <a16:creationId xmlns="" xmlns:a16="http://schemas.microsoft.com/office/drawing/2014/main" id="{45043813-947B-4B8F-8558-F88C48E0F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" y="1724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82" name="AutoShape 84">
              <a:extLst>
                <a:ext uri="{FF2B5EF4-FFF2-40B4-BE49-F238E27FC236}">
                  <a16:creationId xmlns="" xmlns:a16="http://schemas.microsoft.com/office/drawing/2014/main" id="{C1E6D99E-8F34-493D-95CE-3BC3A503D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2" y="184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83" name="AutoShape 85">
              <a:extLst>
                <a:ext uri="{FF2B5EF4-FFF2-40B4-BE49-F238E27FC236}">
                  <a16:creationId xmlns="" xmlns:a16="http://schemas.microsoft.com/office/drawing/2014/main" id="{EC3FAAC4-305F-4406-85AD-8675588F5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" y="1724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84" name="AutoShape 86">
              <a:extLst>
                <a:ext uri="{FF2B5EF4-FFF2-40B4-BE49-F238E27FC236}">
                  <a16:creationId xmlns="" xmlns:a16="http://schemas.microsoft.com/office/drawing/2014/main" id="{D0FB53E8-4AC1-4381-B696-3DE564C03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724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85" name="Line 87">
              <a:extLst>
                <a:ext uri="{FF2B5EF4-FFF2-40B4-BE49-F238E27FC236}">
                  <a16:creationId xmlns="" xmlns:a16="http://schemas.microsoft.com/office/drawing/2014/main" id="{5528A3DC-5278-4C4F-B461-F0D46EA61C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78" y="1252"/>
              <a:ext cx="32" cy="204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86" name="Line 88">
              <a:extLst>
                <a:ext uri="{FF2B5EF4-FFF2-40B4-BE49-F238E27FC236}">
                  <a16:creationId xmlns="" xmlns:a16="http://schemas.microsoft.com/office/drawing/2014/main" id="{2740BD51-A426-4DF4-8210-ED7B5898B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0" y="1496"/>
              <a:ext cx="48" cy="92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87" name="Line 89">
              <a:extLst>
                <a:ext uri="{FF2B5EF4-FFF2-40B4-BE49-F238E27FC236}">
                  <a16:creationId xmlns="" xmlns:a16="http://schemas.microsoft.com/office/drawing/2014/main" id="{09B5160B-0004-4A9F-B17D-E1AD4AEC33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62" y="1496"/>
              <a:ext cx="22" cy="22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88" name="Line 90">
              <a:extLst>
                <a:ext uri="{FF2B5EF4-FFF2-40B4-BE49-F238E27FC236}">
                  <a16:creationId xmlns="" xmlns:a16="http://schemas.microsoft.com/office/drawing/2014/main" id="{746CD152-6C82-4565-9424-08575FA768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4" y="1772"/>
              <a:ext cx="48" cy="7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89" name="Line 91">
              <a:extLst>
                <a:ext uri="{FF2B5EF4-FFF2-40B4-BE49-F238E27FC236}">
                  <a16:creationId xmlns="" xmlns:a16="http://schemas.microsoft.com/office/drawing/2014/main" id="{5948EA1E-D91A-4A14-BB1D-15B6470812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2" y="1252"/>
              <a:ext cx="112" cy="19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0" name="Line 92">
              <a:extLst>
                <a:ext uri="{FF2B5EF4-FFF2-40B4-BE49-F238E27FC236}">
                  <a16:creationId xmlns="" xmlns:a16="http://schemas.microsoft.com/office/drawing/2014/main" id="{159E73F6-8EAE-437B-BDC0-F4607CA68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66" y="1500"/>
              <a:ext cx="32" cy="8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1" name="Line 93">
              <a:extLst>
                <a:ext uri="{FF2B5EF4-FFF2-40B4-BE49-F238E27FC236}">
                  <a16:creationId xmlns="" xmlns:a16="http://schemas.microsoft.com/office/drawing/2014/main" id="{3A5A94F8-A162-4BC7-96BB-F74E97D742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8" y="1642"/>
              <a:ext cx="30" cy="7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2" name="Line 94">
              <a:extLst>
                <a:ext uri="{FF2B5EF4-FFF2-40B4-BE49-F238E27FC236}">
                  <a16:creationId xmlns="" xmlns:a16="http://schemas.microsoft.com/office/drawing/2014/main" id="{1A971DB6-7333-47D7-82E5-DD4AD18C41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8" y="1642"/>
              <a:ext cx="0" cy="19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3" name="Line 95">
              <a:extLst>
                <a:ext uri="{FF2B5EF4-FFF2-40B4-BE49-F238E27FC236}">
                  <a16:creationId xmlns="" xmlns:a16="http://schemas.microsoft.com/office/drawing/2014/main" id="{6BFEEBDD-F19B-455D-8804-C11A04768A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0" y="1470"/>
              <a:ext cx="8" cy="152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4" name="Line 96">
              <a:extLst>
                <a:ext uri="{FF2B5EF4-FFF2-40B4-BE49-F238E27FC236}">
                  <a16:creationId xmlns="" xmlns:a16="http://schemas.microsoft.com/office/drawing/2014/main" id="{921D90BF-D3FA-4D28-A69B-1CF1492B25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352"/>
              <a:ext cx="30" cy="9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5" name="Line 97">
              <a:extLst>
                <a:ext uri="{FF2B5EF4-FFF2-40B4-BE49-F238E27FC236}">
                  <a16:creationId xmlns="" xmlns:a16="http://schemas.microsoft.com/office/drawing/2014/main" id="{0A244349-7168-4EF4-817D-0C6FDCF29B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4" y="1338"/>
              <a:ext cx="110" cy="11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6" name="Line 98">
              <a:extLst>
                <a:ext uri="{FF2B5EF4-FFF2-40B4-BE49-F238E27FC236}">
                  <a16:creationId xmlns="" xmlns:a16="http://schemas.microsoft.com/office/drawing/2014/main" id="{0712C82E-AEE7-44DB-844A-0102A1EF1A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80" y="1500"/>
              <a:ext cx="50" cy="8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7" name="Line 99">
              <a:extLst>
                <a:ext uri="{FF2B5EF4-FFF2-40B4-BE49-F238E27FC236}">
                  <a16:creationId xmlns="" xmlns:a16="http://schemas.microsoft.com/office/drawing/2014/main" id="{D0DB1831-20A9-4B0C-8F6D-0ECE7EC3DF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6" y="1644"/>
              <a:ext cx="58" cy="84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8" name="Line 100">
              <a:extLst>
                <a:ext uri="{FF2B5EF4-FFF2-40B4-BE49-F238E27FC236}">
                  <a16:creationId xmlns="" xmlns:a16="http://schemas.microsoft.com/office/drawing/2014/main" id="{3FB7F944-4EC6-40DD-B666-5A588DAA1A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28" y="1642"/>
              <a:ext cx="30" cy="7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99" name="Line 101">
              <a:extLst>
                <a:ext uri="{FF2B5EF4-FFF2-40B4-BE49-F238E27FC236}">
                  <a16:creationId xmlns="" xmlns:a16="http://schemas.microsoft.com/office/drawing/2014/main" id="{80BCC7B1-37F9-4A6F-80D5-9DE741F2D7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26" y="1774"/>
              <a:ext cx="82" cy="7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0" name="Line 102">
              <a:extLst>
                <a:ext uri="{FF2B5EF4-FFF2-40B4-BE49-F238E27FC236}">
                  <a16:creationId xmlns="" xmlns:a16="http://schemas.microsoft.com/office/drawing/2014/main" id="{5BFD8B9E-D9E9-4DCB-96DF-A36DD74059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48" y="1162"/>
              <a:ext cx="180" cy="50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1" name="Line 103">
              <a:extLst>
                <a:ext uri="{FF2B5EF4-FFF2-40B4-BE49-F238E27FC236}">
                  <a16:creationId xmlns="" xmlns:a16="http://schemas.microsoft.com/office/drawing/2014/main" id="{984EDB26-062D-41F8-B847-712DC80494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8" y="1160"/>
              <a:ext cx="28" cy="134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2" name="AutoShape 104">
              <a:extLst>
                <a:ext uri="{FF2B5EF4-FFF2-40B4-BE49-F238E27FC236}">
                  <a16:creationId xmlns="" xmlns:a16="http://schemas.microsoft.com/office/drawing/2014/main" id="{6B516B2E-2612-44E1-919D-F8888BA29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" y="194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3" name="AutoShape 105">
              <a:extLst>
                <a:ext uri="{FF2B5EF4-FFF2-40B4-BE49-F238E27FC236}">
                  <a16:creationId xmlns="" xmlns:a16="http://schemas.microsoft.com/office/drawing/2014/main" id="{935BECED-367F-4CDB-8623-29BBBCDFB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97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4" name="AutoShape 106">
              <a:extLst>
                <a:ext uri="{FF2B5EF4-FFF2-40B4-BE49-F238E27FC236}">
                  <a16:creationId xmlns="" xmlns:a16="http://schemas.microsoft.com/office/drawing/2014/main" id="{1890B75E-ABC0-46DB-8BB3-C8B4B8D90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6" y="2096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5" name="AutoShape 107">
              <a:extLst>
                <a:ext uri="{FF2B5EF4-FFF2-40B4-BE49-F238E27FC236}">
                  <a16:creationId xmlns="" xmlns:a16="http://schemas.microsoft.com/office/drawing/2014/main" id="{C8520285-0C20-4B72-BDE2-9E0CFD680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6" y="1972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6" name="AutoShape 108">
              <a:extLst>
                <a:ext uri="{FF2B5EF4-FFF2-40B4-BE49-F238E27FC236}">
                  <a16:creationId xmlns="" xmlns:a16="http://schemas.microsoft.com/office/drawing/2014/main" id="{BC950062-FADA-4DAD-A92C-BB24A6D75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1616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07" name="Line 109">
              <a:extLst>
                <a:ext uri="{FF2B5EF4-FFF2-40B4-BE49-F238E27FC236}">
                  <a16:creationId xmlns="" xmlns:a16="http://schemas.microsoft.com/office/drawing/2014/main" id="{1E3EDD4E-C96F-40E7-8BD7-2F2FAD8BA9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4" y="1774"/>
              <a:ext cx="50" cy="174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8" name="Line 110">
              <a:extLst>
                <a:ext uri="{FF2B5EF4-FFF2-40B4-BE49-F238E27FC236}">
                  <a16:creationId xmlns="" xmlns:a16="http://schemas.microsoft.com/office/drawing/2014/main" id="{3C57707B-255A-48BF-9011-3E5EF0A701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84" y="1892"/>
              <a:ext cx="54" cy="64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9" name="Line 111">
              <a:extLst>
                <a:ext uri="{FF2B5EF4-FFF2-40B4-BE49-F238E27FC236}">
                  <a16:creationId xmlns="" xmlns:a16="http://schemas.microsoft.com/office/drawing/2014/main" id="{B6E5C62E-386F-49B8-99B3-B38A0FB041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6" y="2000"/>
              <a:ext cx="220" cy="11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0" name="Line 112">
              <a:extLst>
                <a:ext uri="{FF2B5EF4-FFF2-40B4-BE49-F238E27FC236}">
                  <a16:creationId xmlns="" xmlns:a16="http://schemas.microsoft.com/office/drawing/2014/main" id="{64AEA034-4BF7-4BA3-A9E4-1DA32A5471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96" y="1898"/>
              <a:ext cx="6" cy="7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1" name="Line 113">
              <a:extLst>
                <a:ext uri="{FF2B5EF4-FFF2-40B4-BE49-F238E27FC236}">
                  <a16:creationId xmlns="" xmlns:a16="http://schemas.microsoft.com/office/drawing/2014/main" id="{18FCCFCD-35A9-4493-8B9B-EFCF0AAB2A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66" y="1782"/>
              <a:ext cx="78" cy="190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2" name="Line 114">
              <a:extLst>
                <a:ext uri="{FF2B5EF4-FFF2-40B4-BE49-F238E27FC236}">
                  <a16:creationId xmlns="" xmlns:a16="http://schemas.microsoft.com/office/drawing/2014/main" id="{EBE13F09-4F8D-4B97-9B70-A831D5D60C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14" y="2028"/>
              <a:ext cx="28" cy="70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3" name="Line 115">
              <a:extLst>
                <a:ext uri="{FF2B5EF4-FFF2-40B4-BE49-F238E27FC236}">
                  <a16:creationId xmlns="" xmlns:a16="http://schemas.microsoft.com/office/drawing/2014/main" id="{DE48930B-1B5E-4D7F-ABA9-E2C91B0B28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90" y="2024"/>
              <a:ext cx="100" cy="8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4" name="Line 116">
              <a:extLst>
                <a:ext uri="{FF2B5EF4-FFF2-40B4-BE49-F238E27FC236}">
                  <a16:creationId xmlns="" xmlns:a16="http://schemas.microsoft.com/office/drawing/2014/main" id="{3581C7BC-C50F-4A46-AA97-CA2037F79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4" y="1250"/>
              <a:ext cx="94" cy="172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5" name="AutoShape 117">
              <a:extLst>
                <a:ext uri="{FF2B5EF4-FFF2-40B4-BE49-F238E27FC236}">
                  <a16:creationId xmlns="" xmlns:a16="http://schemas.microsoft.com/office/drawing/2014/main" id="{14948051-2A38-4154-B2D7-2E4313B905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568" y="1416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16" name="AutoShape 118">
              <a:extLst>
                <a:ext uri="{FF2B5EF4-FFF2-40B4-BE49-F238E27FC236}">
                  <a16:creationId xmlns="" xmlns:a16="http://schemas.microsoft.com/office/drawing/2014/main" id="{5E7D9A0D-A351-4015-9C7B-A56DC834A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4" y="1208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17" name="Line 119">
              <a:extLst>
                <a:ext uri="{FF2B5EF4-FFF2-40B4-BE49-F238E27FC236}">
                  <a16:creationId xmlns="" xmlns:a16="http://schemas.microsoft.com/office/drawing/2014/main" id="{B65E355E-A8C5-4C0A-8CBF-269626CC9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78" y="1140"/>
              <a:ext cx="182" cy="7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8" name="Line 120">
              <a:extLst>
                <a:ext uri="{FF2B5EF4-FFF2-40B4-BE49-F238E27FC236}">
                  <a16:creationId xmlns="" xmlns:a16="http://schemas.microsoft.com/office/drawing/2014/main" id="{F48CEDD0-6271-49B5-B573-F4A51B5769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8" y="1498"/>
              <a:ext cx="40" cy="96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19" name="AutoShape 121">
              <a:extLst>
                <a:ext uri="{FF2B5EF4-FFF2-40B4-BE49-F238E27FC236}">
                  <a16:creationId xmlns="" xmlns:a16="http://schemas.microsoft.com/office/drawing/2014/main" id="{4148569B-E04F-40CD-83EE-AE6DEE846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0" y="1844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20" name="Line 122">
              <a:extLst>
                <a:ext uri="{FF2B5EF4-FFF2-40B4-BE49-F238E27FC236}">
                  <a16:creationId xmlns="" xmlns:a16="http://schemas.microsoft.com/office/drawing/2014/main" id="{90708BFF-B115-4AEB-B415-FD459E1C93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58" y="1666"/>
              <a:ext cx="32" cy="172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1" name="AutoShape 123">
              <a:extLst>
                <a:ext uri="{FF2B5EF4-FFF2-40B4-BE49-F238E27FC236}">
                  <a16:creationId xmlns="" xmlns:a16="http://schemas.microsoft.com/office/drawing/2014/main" id="{58F63481-0F01-40A8-AF14-3CE2FCDD7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956"/>
              <a:ext cx="48" cy="48"/>
            </a:xfrm>
            <a:prstGeom prst="flowChartConnector">
              <a:avLst/>
            </a:prstGeom>
            <a:solidFill>
              <a:srgbClr val="969696">
                <a:alpha val="50195"/>
              </a:srgbClr>
            </a:solidFill>
            <a:ln w="38100" cap="sq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1pPr>
              <a:lvl2pPr marL="742950" indent="-28575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2pPr>
              <a:lvl3pPr marL="11430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3pPr>
              <a:lvl4pPr marL="16002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4pPr>
              <a:lvl5pPr marL="2057400" indent="-228600" algn="ctr"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Lucida Sans" panose="020B0602030504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pt-BR" altLang="pt-BR"/>
            </a:p>
          </p:txBody>
        </p:sp>
        <p:sp>
          <p:nvSpPr>
            <p:cNvPr id="122" name="Line 124">
              <a:extLst>
                <a:ext uri="{FF2B5EF4-FFF2-40B4-BE49-F238E27FC236}">
                  <a16:creationId xmlns="" xmlns:a16="http://schemas.microsoft.com/office/drawing/2014/main" id="{B6B10F9C-48AB-4CDA-A167-F7A84DC1A9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26" y="1998"/>
              <a:ext cx="128" cy="118"/>
            </a:xfrm>
            <a:prstGeom prst="line">
              <a:avLst/>
            </a:prstGeom>
            <a:noFill/>
            <a:ln w="38100" cap="sq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3" name="Freeform 125">
              <a:extLst>
                <a:ext uri="{FF2B5EF4-FFF2-40B4-BE49-F238E27FC236}">
                  <a16:creationId xmlns="" xmlns:a16="http://schemas.microsoft.com/office/drawing/2014/main" id="{3AC4904D-50A1-4232-991A-983002C08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" y="1476"/>
              <a:ext cx="126" cy="515"/>
            </a:xfrm>
            <a:custGeom>
              <a:avLst/>
              <a:gdLst>
                <a:gd name="T0" fmla="*/ 126 w 126"/>
                <a:gd name="T1" fmla="*/ 504 h 515"/>
                <a:gd name="T2" fmla="*/ 34 w 126"/>
                <a:gd name="T3" fmla="*/ 460 h 515"/>
                <a:gd name="T4" fmla="*/ 18 w 126"/>
                <a:gd name="T5" fmla="*/ 424 h 515"/>
                <a:gd name="T6" fmla="*/ 10 w 126"/>
                <a:gd name="T7" fmla="*/ 400 h 515"/>
                <a:gd name="T8" fmla="*/ 6 w 126"/>
                <a:gd name="T9" fmla="*/ 88 h 515"/>
                <a:gd name="T10" fmla="*/ 42 w 126"/>
                <a:gd name="T11" fmla="*/ 24 h 515"/>
                <a:gd name="T12" fmla="*/ 78 w 126"/>
                <a:gd name="T13" fmla="*/ 0 h 5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6" h="515">
                  <a:moveTo>
                    <a:pt x="126" y="504"/>
                  </a:moveTo>
                  <a:cubicBezTo>
                    <a:pt x="93" y="515"/>
                    <a:pt x="48" y="493"/>
                    <a:pt x="34" y="460"/>
                  </a:cubicBezTo>
                  <a:cubicBezTo>
                    <a:pt x="30" y="451"/>
                    <a:pt x="22" y="434"/>
                    <a:pt x="18" y="424"/>
                  </a:cubicBezTo>
                  <a:cubicBezTo>
                    <a:pt x="15" y="416"/>
                    <a:pt x="10" y="400"/>
                    <a:pt x="10" y="400"/>
                  </a:cubicBezTo>
                  <a:cubicBezTo>
                    <a:pt x="0" y="295"/>
                    <a:pt x="0" y="195"/>
                    <a:pt x="6" y="88"/>
                  </a:cubicBezTo>
                  <a:cubicBezTo>
                    <a:pt x="7" y="69"/>
                    <a:pt x="24" y="30"/>
                    <a:pt x="42" y="24"/>
                  </a:cubicBezTo>
                  <a:cubicBezTo>
                    <a:pt x="54" y="6"/>
                    <a:pt x="65" y="13"/>
                    <a:pt x="78" y="0"/>
                  </a:cubicBezTo>
                </a:path>
              </a:pathLst>
            </a:custGeom>
            <a:noFill/>
            <a:ln w="3810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24" name="Freeform 126">
              <a:extLst>
                <a:ext uri="{FF2B5EF4-FFF2-40B4-BE49-F238E27FC236}">
                  <a16:creationId xmlns="" xmlns:a16="http://schemas.microsoft.com/office/drawing/2014/main" id="{8D4F99F2-DD68-495E-811F-D318E61B4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2" y="1444"/>
              <a:ext cx="114" cy="420"/>
            </a:xfrm>
            <a:custGeom>
              <a:avLst/>
              <a:gdLst>
                <a:gd name="T0" fmla="*/ 0 w 114"/>
                <a:gd name="T1" fmla="*/ 420 h 420"/>
                <a:gd name="T2" fmla="*/ 76 w 114"/>
                <a:gd name="T3" fmla="*/ 360 h 420"/>
                <a:gd name="T4" fmla="*/ 108 w 114"/>
                <a:gd name="T5" fmla="*/ 68 h 420"/>
                <a:gd name="T6" fmla="*/ 40 w 114"/>
                <a:gd name="T7" fmla="*/ 0 h 4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" h="420">
                  <a:moveTo>
                    <a:pt x="0" y="420"/>
                  </a:moveTo>
                  <a:cubicBezTo>
                    <a:pt x="29" y="419"/>
                    <a:pt x="58" y="419"/>
                    <a:pt x="76" y="360"/>
                  </a:cubicBezTo>
                  <a:cubicBezTo>
                    <a:pt x="94" y="301"/>
                    <a:pt x="114" y="128"/>
                    <a:pt x="108" y="68"/>
                  </a:cubicBezTo>
                  <a:cubicBezTo>
                    <a:pt x="102" y="8"/>
                    <a:pt x="71" y="4"/>
                    <a:pt x="40" y="0"/>
                  </a:cubicBezTo>
                </a:path>
              </a:pathLst>
            </a:custGeom>
            <a:noFill/>
            <a:ln w="38100" cap="sq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</p:grpSp>
      <p:cxnSp>
        <p:nvCxnSpPr>
          <p:cNvPr id="126" name="Conector reto 125">
            <a:extLst>
              <a:ext uri="{FF2B5EF4-FFF2-40B4-BE49-F238E27FC236}">
                <a16:creationId xmlns="" xmlns:a16="http://schemas.microsoft.com/office/drawing/2014/main" id="{83131C4E-28CD-43DD-A1D8-74472C516B3A}"/>
              </a:ext>
            </a:extLst>
          </p:cNvPr>
          <p:cNvCxnSpPr>
            <a:cxnSpLocks/>
          </p:cNvCxnSpPr>
          <p:nvPr/>
        </p:nvCxnSpPr>
        <p:spPr>
          <a:xfrm flipV="1">
            <a:off x="971600" y="2420888"/>
            <a:ext cx="3312368" cy="228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ctor reto 127">
            <a:extLst>
              <a:ext uri="{FF2B5EF4-FFF2-40B4-BE49-F238E27FC236}">
                <a16:creationId xmlns="" xmlns:a16="http://schemas.microsoft.com/office/drawing/2014/main" id="{BAFDE1C1-295F-4842-BAF2-6B411E6E1EA0}"/>
              </a:ext>
            </a:extLst>
          </p:cNvPr>
          <p:cNvCxnSpPr>
            <a:cxnSpLocks/>
          </p:cNvCxnSpPr>
          <p:nvPr/>
        </p:nvCxnSpPr>
        <p:spPr>
          <a:xfrm flipV="1">
            <a:off x="971600" y="2852936"/>
            <a:ext cx="3312368" cy="228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to 128">
            <a:extLst>
              <a:ext uri="{FF2B5EF4-FFF2-40B4-BE49-F238E27FC236}">
                <a16:creationId xmlns="" xmlns:a16="http://schemas.microsoft.com/office/drawing/2014/main" id="{44BAB12A-C0E2-4CBA-A0CA-E6D036D948CD}"/>
              </a:ext>
            </a:extLst>
          </p:cNvPr>
          <p:cNvCxnSpPr>
            <a:cxnSpLocks/>
          </p:cNvCxnSpPr>
          <p:nvPr/>
        </p:nvCxnSpPr>
        <p:spPr>
          <a:xfrm flipV="1">
            <a:off x="971600" y="3478179"/>
            <a:ext cx="3312368" cy="228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ctor reto 129">
            <a:extLst>
              <a:ext uri="{FF2B5EF4-FFF2-40B4-BE49-F238E27FC236}">
                <a16:creationId xmlns="" xmlns:a16="http://schemas.microsoft.com/office/drawing/2014/main" id="{92DC8346-48B8-487B-9F6A-C2BF8E44CD40}"/>
              </a:ext>
            </a:extLst>
          </p:cNvPr>
          <p:cNvCxnSpPr>
            <a:cxnSpLocks/>
          </p:cNvCxnSpPr>
          <p:nvPr/>
        </p:nvCxnSpPr>
        <p:spPr>
          <a:xfrm flipV="1">
            <a:off x="971600" y="4126251"/>
            <a:ext cx="3312368" cy="228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ector reto 130">
            <a:extLst>
              <a:ext uri="{FF2B5EF4-FFF2-40B4-BE49-F238E27FC236}">
                <a16:creationId xmlns="" xmlns:a16="http://schemas.microsoft.com/office/drawing/2014/main" id="{A80AC042-CE5D-413C-831A-FA93297D36A4}"/>
              </a:ext>
            </a:extLst>
          </p:cNvPr>
          <p:cNvCxnSpPr>
            <a:cxnSpLocks/>
          </p:cNvCxnSpPr>
          <p:nvPr/>
        </p:nvCxnSpPr>
        <p:spPr>
          <a:xfrm flipV="1">
            <a:off x="971600" y="4630307"/>
            <a:ext cx="3312368" cy="228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ector reto 131">
            <a:extLst>
              <a:ext uri="{FF2B5EF4-FFF2-40B4-BE49-F238E27FC236}">
                <a16:creationId xmlns="" xmlns:a16="http://schemas.microsoft.com/office/drawing/2014/main" id="{1FD88742-7AE2-4429-9148-96B9DFE5575E}"/>
              </a:ext>
            </a:extLst>
          </p:cNvPr>
          <p:cNvCxnSpPr>
            <a:cxnSpLocks/>
          </p:cNvCxnSpPr>
          <p:nvPr/>
        </p:nvCxnSpPr>
        <p:spPr>
          <a:xfrm flipV="1">
            <a:off x="971600" y="5134363"/>
            <a:ext cx="3312368" cy="228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to 132">
            <a:extLst>
              <a:ext uri="{FF2B5EF4-FFF2-40B4-BE49-F238E27FC236}">
                <a16:creationId xmlns="" xmlns:a16="http://schemas.microsoft.com/office/drawing/2014/main" id="{AEF3147A-91BF-4E90-B700-42DBB91BB1B0}"/>
              </a:ext>
            </a:extLst>
          </p:cNvPr>
          <p:cNvCxnSpPr>
            <a:cxnSpLocks/>
          </p:cNvCxnSpPr>
          <p:nvPr/>
        </p:nvCxnSpPr>
        <p:spPr>
          <a:xfrm flipV="1">
            <a:off x="971600" y="5638419"/>
            <a:ext cx="3312368" cy="228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CaixaDeTexto 133">
            <a:extLst>
              <a:ext uri="{FF2B5EF4-FFF2-40B4-BE49-F238E27FC236}">
                <a16:creationId xmlns="" xmlns:a16="http://schemas.microsoft.com/office/drawing/2014/main" id="{EB4AB7D9-AA60-45F9-82DF-9795279381AA}"/>
              </a:ext>
            </a:extLst>
          </p:cNvPr>
          <p:cNvSpPr txBox="1"/>
          <p:nvPr/>
        </p:nvSpPr>
        <p:spPr>
          <a:xfrm>
            <a:off x="278351" y="2244823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 = 0</a:t>
            </a:r>
            <a:endParaRPr lang="pt-BR" dirty="0"/>
          </a:p>
        </p:txBody>
      </p:sp>
      <p:sp>
        <p:nvSpPr>
          <p:cNvPr id="135" name="CaixaDeTexto 134">
            <a:extLst>
              <a:ext uri="{FF2B5EF4-FFF2-40B4-BE49-F238E27FC236}">
                <a16:creationId xmlns="" xmlns:a16="http://schemas.microsoft.com/office/drawing/2014/main" id="{9CDF5790-671D-4088-B481-431EF379ABE7}"/>
              </a:ext>
            </a:extLst>
          </p:cNvPr>
          <p:cNvSpPr txBox="1"/>
          <p:nvPr/>
        </p:nvSpPr>
        <p:spPr>
          <a:xfrm>
            <a:off x="273059" y="269981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 = 1</a:t>
            </a:r>
            <a:endParaRPr lang="pt-BR" dirty="0"/>
          </a:p>
        </p:txBody>
      </p:sp>
      <p:sp>
        <p:nvSpPr>
          <p:cNvPr id="136" name="CaixaDeTexto 135">
            <a:extLst>
              <a:ext uri="{FF2B5EF4-FFF2-40B4-BE49-F238E27FC236}">
                <a16:creationId xmlns="" xmlns:a16="http://schemas.microsoft.com/office/drawing/2014/main" id="{1DBBE236-B1A7-44EA-96FF-FF95FEDDB263}"/>
              </a:ext>
            </a:extLst>
          </p:cNvPr>
          <p:cNvSpPr txBox="1"/>
          <p:nvPr/>
        </p:nvSpPr>
        <p:spPr>
          <a:xfrm>
            <a:off x="278351" y="3316342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 = 2</a:t>
            </a:r>
            <a:endParaRPr lang="pt-BR" dirty="0"/>
          </a:p>
        </p:txBody>
      </p:sp>
      <p:sp>
        <p:nvSpPr>
          <p:cNvPr id="138" name="CaixaDeTexto 137">
            <a:extLst>
              <a:ext uri="{FF2B5EF4-FFF2-40B4-BE49-F238E27FC236}">
                <a16:creationId xmlns="" xmlns:a16="http://schemas.microsoft.com/office/drawing/2014/main" id="{3248A449-FC4B-410E-88CA-9EDA24483C79}"/>
              </a:ext>
            </a:extLst>
          </p:cNvPr>
          <p:cNvSpPr txBox="1"/>
          <p:nvPr/>
        </p:nvSpPr>
        <p:spPr>
          <a:xfrm>
            <a:off x="283440" y="395299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 = 3</a:t>
            </a:r>
            <a:endParaRPr lang="pt-BR" dirty="0"/>
          </a:p>
        </p:txBody>
      </p:sp>
      <p:sp>
        <p:nvSpPr>
          <p:cNvPr id="139" name="CaixaDeTexto 138">
            <a:extLst>
              <a:ext uri="{FF2B5EF4-FFF2-40B4-BE49-F238E27FC236}">
                <a16:creationId xmlns="" xmlns:a16="http://schemas.microsoft.com/office/drawing/2014/main" id="{5C611034-31DB-47E5-8524-61E201191D7A}"/>
              </a:ext>
            </a:extLst>
          </p:cNvPr>
          <p:cNvSpPr txBox="1"/>
          <p:nvPr/>
        </p:nvSpPr>
        <p:spPr>
          <a:xfrm>
            <a:off x="275660" y="4457055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 = 4</a:t>
            </a:r>
            <a:endParaRPr lang="pt-BR" dirty="0"/>
          </a:p>
        </p:txBody>
      </p:sp>
      <p:sp>
        <p:nvSpPr>
          <p:cNvPr id="140" name="CaixaDeTexto 139">
            <a:extLst>
              <a:ext uri="{FF2B5EF4-FFF2-40B4-BE49-F238E27FC236}">
                <a16:creationId xmlns="" xmlns:a16="http://schemas.microsoft.com/office/drawing/2014/main" id="{E9536595-C3F2-435D-87D8-1717DEFCC5DD}"/>
              </a:ext>
            </a:extLst>
          </p:cNvPr>
          <p:cNvSpPr txBox="1"/>
          <p:nvPr/>
        </p:nvSpPr>
        <p:spPr>
          <a:xfrm>
            <a:off x="283440" y="4961766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 = 5</a:t>
            </a:r>
            <a:endParaRPr lang="pt-BR" dirty="0"/>
          </a:p>
        </p:txBody>
      </p:sp>
      <p:sp>
        <p:nvSpPr>
          <p:cNvPr id="141" name="CaixaDeTexto 140">
            <a:extLst>
              <a:ext uri="{FF2B5EF4-FFF2-40B4-BE49-F238E27FC236}">
                <a16:creationId xmlns="" xmlns:a16="http://schemas.microsoft.com/office/drawing/2014/main" id="{C215C381-FAFF-42CF-B8E5-1C3FF1BC71B6}"/>
              </a:ext>
            </a:extLst>
          </p:cNvPr>
          <p:cNvSpPr txBox="1"/>
          <p:nvPr/>
        </p:nvSpPr>
        <p:spPr>
          <a:xfrm>
            <a:off x="283440" y="5481313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 = 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5399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="" xmlns:a16="http://schemas.microsoft.com/office/drawing/2014/main" id="{82347F66-0EC8-487E-924E-A491D2AF3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Bounded Model checking (BMC)</a:t>
            </a:r>
            <a:endParaRPr lang="pt-BR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049B9DCC-FAFB-430D-A48B-15F924897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pPr marL="342900" lvl="1" indent="-34290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r>
              <a:rPr lang="en-US" altLang="zh-CN" sz="2800" dirty="0" smtClean="0"/>
              <a:t>We </a:t>
            </a:r>
            <a:r>
              <a:rPr lang="en-US" altLang="zh-CN" sz="2800" dirty="0"/>
              <a:t>construct a </a:t>
            </a:r>
            <a:r>
              <a:rPr lang="en-US" altLang="zh-CN" sz="2800" dirty="0" smtClean="0">
                <a:solidFill>
                  <a:srgbClr val="0000FF"/>
                </a:solidFill>
              </a:rPr>
              <a:t>formula </a:t>
            </a:r>
            <a:r>
              <a:rPr lang="en-US" altLang="zh-CN" sz="2800" dirty="0"/>
              <a:t>that is </a:t>
            </a:r>
            <a:r>
              <a:rPr lang="en-US" altLang="zh-CN" sz="2800" dirty="0" err="1">
                <a:solidFill>
                  <a:srgbClr val="0000FF"/>
                </a:solidFill>
              </a:rPr>
              <a:t>satisfiable</a:t>
            </a:r>
            <a:r>
              <a:rPr lang="en-US" altLang="zh-CN" sz="2800" dirty="0">
                <a:solidFill>
                  <a:srgbClr val="0000FF"/>
                </a:solidFill>
              </a:rPr>
              <a:t> </a:t>
            </a:r>
            <a:r>
              <a:rPr lang="en-US" altLang="zh-CN" sz="2800" dirty="0" err="1"/>
              <a:t>iff</a:t>
            </a:r>
            <a:r>
              <a:rPr lang="en-US" altLang="zh-CN" sz="2800" dirty="0"/>
              <a:t> the </a:t>
            </a:r>
            <a:r>
              <a:rPr lang="en-US" altLang="zh-CN" sz="2800" dirty="0" smtClean="0"/>
              <a:t>there is a </a:t>
            </a:r>
            <a:r>
              <a:rPr lang="en-US" altLang="zh-CN" sz="2800" dirty="0" smtClean="0">
                <a:solidFill>
                  <a:srgbClr val="0000FF"/>
                </a:solidFill>
              </a:rPr>
              <a:t>counter-example of length </a:t>
            </a:r>
            <a:r>
              <a:rPr lang="en-US" altLang="zh-CN" sz="2800" i="1" dirty="0" smtClean="0">
                <a:solidFill>
                  <a:srgbClr val="0000FF"/>
                </a:solidFill>
              </a:rPr>
              <a:t>k</a:t>
            </a:r>
            <a:endParaRPr lang="en-US" sz="2800" i="1" spc="-1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endParaRPr lang="en-US" spc="-100" dirty="0" smtClean="0">
              <a:latin typeface="Arial" pitchFamily="34" charset="0"/>
              <a:cs typeface="Arial" pitchFamily="34" charset="0"/>
            </a:endParaRPr>
          </a:p>
          <a:p>
            <a:pPr marL="342900" lvl="1" indent="-34290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r>
              <a:rPr lang="en-US" sz="2800" spc="-100" dirty="0" smtClean="0">
                <a:latin typeface="Arial" pitchFamily="34" charset="0"/>
                <a:cs typeface="Arial" pitchFamily="34" charset="0"/>
              </a:rPr>
              <a:t>We exploit </a:t>
            </a:r>
            <a:r>
              <a:rPr lang="en-US" sz="2800" spc="-1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SAT/SMT</a:t>
            </a:r>
            <a:r>
              <a:rPr lang="en-US" sz="2800" spc="-100" dirty="0" smtClean="0">
                <a:latin typeface="Arial" pitchFamily="34" charset="0"/>
                <a:cs typeface="Arial" pitchFamily="34" charset="0"/>
              </a:rPr>
              <a:t> solvers:</a:t>
            </a:r>
            <a:endParaRPr lang="en-GB" sz="2800" i="1" spc="-100" dirty="0">
              <a:latin typeface="Arial (Body)"/>
            </a:endParaRPr>
          </a:p>
          <a:p>
            <a:pPr lvl="1">
              <a:spcBef>
                <a:spcPts val="400"/>
              </a:spcBef>
              <a:spcAft>
                <a:spcPts val="400"/>
              </a:spcAft>
              <a:defRPr/>
            </a:pPr>
            <a:r>
              <a:rPr lang="en-US" sz="2400" dirty="0">
                <a:latin typeface="Arial (Body)"/>
              </a:rPr>
              <a:t>optimized encodings for pointers, bit operations, unions and arithmetic over- and underflow</a:t>
            </a:r>
            <a:endParaRPr lang="en-GB" sz="2400" dirty="0">
              <a:latin typeface="Arial (Body)"/>
            </a:endParaRPr>
          </a:p>
          <a:p>
            <a:pPr marL="342900" lvl="1" indent="-34290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endParaRPr lang="en-US" dirty="0">
              <a:latin typeface="Arial (Body)"/>
            </a:endParaRPr>
          </a:p>
          <a:p>
            <a:pPr>
              <a:spcBef>
                <a:spcPts val="400"/>
              </a:spcBef>
              <a:spcAft>
                <a:spcPts val="400"/>
              </a:spcAft>
              <a:defRPr/>
            </a:pPr>
            <a:r>
              <a:rPr lang="en-US" sz="2800" dirty="0" smtClean="0">
                <a:latin typeface="Arial (Body)"/>
              </a:rPr>
              <a:t>Also for </a:t>
            </a:r>
            <a:r>
              <a:rPr lang="en-US" sz="2800" dirty="0" smtClean="0">
                <a:solidFill>
                  <a:srgbClr val="0000FF"/>
                </a:solidFill>
                <a:latin typeface="Arial (Body)"/>
              </a:rPr>
              <a:t>multi</a:t>
            </a:r>
            <a:r>
              <a:rPr lang="en-US" sz="2800" dirty="0">
                <a:solidFill>
                  <a:srgbClr val="0000FF"/>
                </a:solidFill>
                <a:latin typeface="Arial (Body)"/>
              </a:rPr>
              <a:t>-threaded </a:t>
            </a:r>
            <a:r>
              <a:rPr lang="en-US" sz="2800" dirty="0">
                <a:latin typeface="Arial (Body)"/>
              </a:rPr>
              <a:t>software </a:t>
            </a:r>
            <a:r>
              <a:rPr lang="en-US" sz="2800" dirty="0" smtClean="0">
                <a:latin typeface="Arial (Body)"/>
              </a:rPr>
              <a:t>with </a:t>
            </a:r>
            <a:r>
              <a:rPr lang="en-US" sz="2800" dirty="0" smtClean="0">
                <a:solidFill>
                  <a:srgbClr val="0000FF"/>
                </a:solidFill>
                <a:latin typeface="Arial (Body)"/>
              </a:rPr>
              <a:t>weak memory models</a:t>
            </a:r>
            <a:r>
              <a:rPr lang="en-US" sz="2800" dirty="0" smtClean="0">
                <a:latin typeface="Arial (Body)"/>
              </a:rPr>
              <a:t>.</a:t>
            </a:r>
            <a:endParaRPr lang="en-GB" sz="2800" i="1" dirty="0">
              <a:latin typeface="Arial (Body)"/>
            </a:endParaRPr>
          </a:p>
          <a:p>
            <a:pPr>
              <a:spcBef>
                <a:spcPts val="400"/>
              </a:spcBef>
              <a:spcAft>
                <a:spcPts val="400"/>
              </a:spcAft>
              <a:defRPr/>
            </a:pPr>
            <a:endParaRPr lang="en-GB" sz="2800" dirty="0">
              <a:latin typeface="Arial (Body)"/>
            </a:endParaRPr>
          </a:p>
          <a:p>
            <a:pPr marL="342900" lvl="1" indent="-342900">
              <a:spcBef>
                <a:spcPts val="400"/>
              </a:spcBef>
              <a:spcAft>
                <a:spcPts val="400"/>
              </a:spcAft>
              <a:buFont typeface="Arial" pitchFamily="34" charset="0"/>
              <a:buChar char="•"/>
              <a:defRPr/>
            </a:pPr>
            <a:endParaRPr lang="en-GB" i="1" dirty="0">
              <a:latin typeface="Arial (Body)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36046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Lecture plan</a:t>
            </a:r>
            <a:r>
              <a:rPr lang="en-GB" dirty="0" smtClean="0"/>
              <a:t>:</a:t>
            </a:r>
          </a:p>
          <a:p>
            <a:endParaRPr lang="en-GB" sz="1600" dirty="0" smtClean="0"/>
          </a:p>
          <a:p>
            <a:r>
              <a:rPr lang="en-GB" b="1" dirty="0" smtClean="0"/>
              <a:t>Part1: Modelling and Foundations of BMC</a:t>
            </a:r>
          </a:p>
          <a:p>
            <a:pPr marL="0" indent="0">
              <a:buNone/>
            </a:pPr>
            <a:r>
              <a:rPr lang="en-GB" dirty="0" smtClean="0"/>
              <a:t>          </a:t>
            </a:r>
            <a:r>
              <a:rPr lang="en-GB" sz="2400" dirty="0" err="1" smtClean="0">
                <a:solidFill>
                  <a:srgbClr val="3366FF"/>
                </a:solidFill>
              </a:rPr>
              <a:t>Biere</a:t>
            </a:r>
            <a:r>
              <a:rPr lang="en-GB" sz="2400" dirty="0" smtClean="0">
                <a:solidFill>
                  <a:srgbClr val="3366FF"/>
                </a:solidFill>
              </a:rPr>
              <a:t>, </a:t>
            </a:r>
            <a:r>
              <a:rPr lang="en-GB" sz="2400" dirty="0" err="1" smtClean="0">
                <a:solidFill>
                  <a:srgbClr val="3366FF"/>
                </a:solidFill>
              </a:rPr>
              <a:t>Cimatti</a:t>
            </a:r>
            <a:r>
              <a:rPr lang="en-GB" sz="2400" dirty="0" smtClean="0">
                <a:solidFill>
                  <a:srgbClr val="3366FF"/>
                </a:solidFill>
              </a:rPr>
              <a:t>, Clarke, Zhu </a:t>
            </a:r>
            <a:r>
              <a:rPr lang="mr-IN" sz="2400" dirty="0" smtClean="0">
                <a:solidFill>
                  <a:srgbClr val="3366FF"/>
                </a:solidFill>
              </a:rPr>
              <a:t>–</a:t>
            </a:r>
            <a:r>
              <a:rPr lang="en-GB" sz="2400" dirty="0" smtClean="0">
                <a:solidFill>
                  <a:srgbClr val="3366FF"/>
                </a:solidFill>
              </a:rPr>
              <a:t> TACAS 1999</a:t>
            </a:r>
            <a:endParaRPr lang="en-GB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3366FF"/>
                </a:solidFill>
              </a:rPr>
              <a:t>                  </a:t>
            </a:r>
            <a:r>
              <a:rPr lang="en-GB" sz="2000" dirty="0" smtClean="0">
                <a:solidFill>
                  <a:srgbClr val="3366FF"/>
                </a:solidFill>
              </a:rPr>
              <a:t>2017 ETAPS Test of Time Award</a:t>
            </a:r>
            <a:endParaRPr lang="en-GB" dirty="0" smtClean="0">
              <a:solidFill>
                <a:srgbClr val="3366FF"/>
              </a:solidFill>
            </a:endParaRPr>
          </a:p>
          <a:p>
            <a:endParaRPr lang="en-GB" sz="2000" dirty="0" smtClean="0"/>
          </a:p>
          <a:p>
            <a:r>
              <a:rPr lang="en-GB" b="1" dirty="0" smtClean="0"/>
              <a:t>Part 2: Design of typical software BMC tools</a:t>
            </a:r>
            <a:br>
              <a:rPr lang="en-GB" b="1" dirty="0" smtClean="0"/>
            </a:br>
            <a:r>
              <a:rPr lang="en-GB" dirty="0" smtClean="0"/>
              <a:t>	      </a:t>
            </a:r>
            <a:r>
              <a:rPr lang="en-GB" sz="2400" dirty="0" smtClean="0"/>
              <a:t>(CBMC, ESBMC, bit-blasting, SMT)  </a:t>
            </a:r>
          </a:p>
          <a:p>
            <a:endParaRPr lang="en-GB" dirty="0" smtClean="0"/>
          </a:p>
          <a:p>
            <a:r>
              <a:rPr lang="en-GB" b="1" dirty="0" smtClean="0"/>
              <a:t>Part 3: Concurrency</a:t>
            </a:r>
            <a:br>
              <a:rPr lang="en-GB" b="1" dirty="0" smtClean="0"/>
            </a:br>
            <a:r>
              <a:rPr lang="en-GB" dirty="0" smtClean="0"/>
              <a:t>	  </a:t>
            </a:r>
            <a:r>
              <a:rPr lang="en-GB" dirty="0"/>
              <a:t> </a:t>
            </a:r>
            <a:r>
              <a:rPr lang="en-GB" sz="2400" dirty="0"/>
              <a:t>(</a:t>
            </a:r>
            <a:r>
              <a:rPr lang="en-GB" sz="2400" dirty="0" err="1"/>
              <a:t>Sequentialization</a:t>
            </a:r>
            <a:r>
              <a:rPr lang="en-GB" sz="2400" dirty="0"/>
              <a:t>, </a:t>
            </a:r>
            <a:r>
              <a:rPr lang="en-GB" sz="2400" dirty="0" smtClean="0"/>
              <a:t>Lazy-</a:t>
            </a:r>
            <a:r>
              <a:rPr lang="en-GB" sz="2400" dirty="0" err="1" smtClean="0"/>
              <a:t>CSeq</a:t>
            </a:r>
            <a:r>
              <a:rPr lang="en-GB" sz="2400" dirty="0" smtClean="0"/>
              <a:t>, Swarm Analysis)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“Model” checking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 smtClean="0"/>
              <a:t>Traditional view of model checking:</a:t>
            </a:r>
            <a:endParaRPr lang="en-GB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en-US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en-US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en-US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en-US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en-US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lang="en-US" altLang="en-US" sz="2800" kern="0" dirty="0" smtClean="0">
              <a:latin typeface="+mn-lt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endParaRPr kumimoji="0" lang="en-US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04800" y="2783820"/>
            <a:ext cx="1955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2800" dirty="0"/>
              <a:t>informal system</a:t>
            </a:r>
          </a:p>
          <a:p>
            <a:pPr algn="ctr" eaLnBrk="1" hangingPunct="1"/>
            <a:r>
              <a:rPr lang="en-US" altLang="en-US" sz="2800" dirty="0"/>
              <a:t>description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865563" y="258062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2800"/>
              <a:t>model </a:t>
            </a:r>
            <a:r>
              <a:rPr lang="en-US" altLang="en-US" sz="2800" b="1"/>
              <a:t>M</a:t>
            </a:r>
          </a:p>
        </p:txBody>
      </p:sp>
      <p:sp>
        <p:nvSpPr>
          <p:cNvPr id="8" name="Right Arrow 7"/>
          <p:cNvSpPr/>
          <p:nvPr/>
        </p:nvSpPr>
        <p:spPr>
          <a:xfrm>
            <a:off x="2184400" y="3290233"/>
            <a:ext cx="900113" cy="431800"/>
          </a:xfrm>
          <a:prstGeom prst="rightArrow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tx1"/>
              </a:solidFill>
              <a:cs typeface="Arial" pitchFamily="-108" charset="0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4006839" y="4037945"/>
            <a:ext cx="12827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2800" dirty="0" smtClean="0"/>
              <a:t>spec </a:t>
            </a:r>
            <a:r>
              <a:rPr lang="en-US" altLang="en-US" sz="2800" b="1" dirty="0"/>
              <a:t>S</a:t>
            </a: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3494088" y="3018770"/>
            <a:ext cx="2257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2000"/>
              <a:t>finite state machine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3028950" y="3720445"/>
            <a:ext cx="3340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sz="2000"/>
              <a:t>temporal logic: CTL*,CTL,LTL…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6223000" y="3290233"/>
            <a:ext cx="900113" cy="431800"/>
          </a:xfrm>
          <a:prstGeom prst="rightArrow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charset="0"/>
              <a:cs typeface="Arial" pitchFamily="-108" charset="0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7073900" y="2974320"/>
            <a:ext cx="16129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800"/>
              <a:t>model</a:t>
            </a:r>
          </a:p>
          <a:p>
            <a:pPr algn="ctr" eaLnBrk="1" hangingPunct="1"/>
            <a:r>
              <a:rPr lang="en-US" altLang="en-US" sz="2800"/>
              <a:t>checker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533400" y="2733020"/>
            <a:ext cx="1371600" cy="1600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533400" y="2733020"/>
            <a:ext cx="1371600" cy="1600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"/>
          <p:cNvSpPr txBox="1">
            <a:spLocks noChangeArrowheads="1"/>
          </p:cNvSpPr>
          <p:nvPr/>
        </p:nvSpPr>
        <p:spPr bwMode="auto">
          <a:xfrm>
            <a:off x="304800" y="2133600"/>
            <a:ext cx="195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US" altLang="en-US" sz="2800" dirty="0" smtClean="0"/>
              <a:t>program </a:t>
            </a:r>
            <a:r>
              <a:rPr lang="en-US" altLang="en-US" sz="2800" b="1" dirty="0" smtClean="0"/>
              <a:t>P</a:t>
            </a:r>
            <a:endParaRPr lang="en-US" altLang="en-US" sz="2800" b="1" dirty="0"/>
          </a:p>
        </p:txBody>
      </p:sp>
      <p:sp>
        <p:nvSpPr>
          <p:cNvPr id="33" name="Rectangle 32"/>
          <p:cNvSpPr/>
          <p:nvPr/>
        </p:nvSpPr>
        <p:spPr>
          <a:xfrm>
            <a:off x="381000" y="5095220"/>
            <a:ext cx="30796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000000"/>
              </a:buClr>
              <a:defRPr/>
            </a:pPr>
            <a:r>
              <a:rPr lang="en-US" alt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Does </a:t>
            </a:r>
            <a:r>
              <a:rPr lang="en-US" altLang="en-US" sz="2800" b="1" kern="0" dirty="0" smtClean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en-US" alt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 satisfy </a:t>
            </a:r>
            <a:r>
              <a:rPr lang="en-US" altLang="en-US" sz="2800" b="1" kern="0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555093" y="5095220"/>
            <a:ext cx="3836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000000"/>
              </a:buClr>
              <a:defRPr/>
            </a:pPr>
            <a:r>
              <a:rPr lang="en-US" alt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If so, does </a:t>
            </a:r>
            <a:r>
              <a:rPr lang="en-US" altLang="en-US" sz="2800" b="1" kern="0" dirty="0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alt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 satisfy </a:t>
            </a:r>
            <a:r>
              <a:rPr lang="en-US" altLang="en-US" sz="2800" b="1" kern="0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altLang="en-US" sz="2800" kern="0" dirty="0" smtClean="0">
                <a:solidFill>
                  <a:srgbClr val="00000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667000" y="1534180"/>
            <a:ext cx="1664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000000"/>
              </a:buClr>
              <a:defRPr/>
            </a:pPr>
            <a:r>
              <a:rPr lang="en-US" altLang="en-US" sz="2800" b="1" kern="0" dirty="0" smtClean="0">
                <a:solidFill>
                  <a:srgbClr val="000000"/>
                </a:solidFill>
                <a:latin typeface="Arial"/>
                <a:cs typeface="Arial"/>
              </a:rPr>
              <a:t>software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381000" y="1066800"/>
            <a:ext cx="1752600" cy="457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457200" y="1066800"/>
            <a:ext cx="1752600" cy="4572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124200" y="1066800"/>
            <a:ext cx="615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Arial Unicode MS"/>
                <a:ea typeface="Arial Unicode MS"/>
                <a:cs typeface="Arial Unicode MS"/>
              </a:rPr>
              <a:t> </a:t>
            </a:r>
            <a:r>
              <a:rPr lang="en-GB" sz="4000" b="1" dirty="0" smtClean="0">
                <a:latin typeface="Arial Unicode MS"/>
                <a:ea typeface="Arial Unicode MS"/>
                <a:cs typeface="Arial Unicode MS"/>
              </a:rPr>
              <a:t>⋏</a:t>
            </a:r>
            <a:endParaRPr lang="en-GB" sz="4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“Model” checking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GB" b="1" dirty="0" smtClean="0"/>
              <a:t>Problems in model checking software:</a:t>
            </a:r>
          </a:p>
          <a:p>
            <a:r>
              <a:rPr lang="en-GB" dirty="0" smtClean="0"/>
              <a:t>building models of programs is difficult and tedious</a:t>
            </a:r>
          </a:p>
          <a:p>
            <a:pPr lvl="1"/>
            <a:r>
              <a:rPr lang="en-GB" dirty="0" smtClean="0"/>
              <a:t>write </a:t>
            </a:r>
            <a:r>
              <a:rPr lang="en-GB" dirty="0" err="1" smtClean="0"/>
              <a:t>Promela</a:t>
            </a:r>
            <a:r>
              <a:rPr lang="en-GB" dirty="0" smtClean="0"/>
              <a:t>-model of Linux kernel ???</a:t>
            </a:r>
          </a:p>
          <a:p>
            <a:pPr lvl="1">
              <a:buClr>
                <a:srgbClr val="000000"/>
              </a:buClr>
              <a:buFont typeface="Arial Unicode MS" pitchFamily="34" charset="-128"/>
              <a:buChar char="⇒"/>
            </a:pPr>
            <a:r>
              <a:rPr lang="en-GB" dirty="0" smtClean="0">
                <a:solidFill>
                  <a:srgbClr val="000000"/>
                </a:solidFill>
              </a:rPr>
              <a:t>extract models automatically / check programs directly</a:t>
            </a:r>
            <a:endParaRPr lang="en-GB" dirty="0" smtClean="0"/>
          </a:p>
          <a:p>
            <a:r>
              <a:rPr lang="en-GB" dirty="0" smtClean="0"/>
              <a:t>properties might hold on model but not on program</a:t>
            </a:r>
          </a:p>
          <a:p>
            <a:pPr lvl="1"/>
            <a:r>
              <a:rPr lang="en-GB" dirty="0" smtClean="0"/>
              <a:t>integer overflow, </a:t>
            </a:r>
            <a:r>
              <a:rPr lang="en-GB" dirty="0" err="1" smtClean="0"/>
              <a:t>struct</a:t>
            </a:r>
            <a:r>
              <a:rPr lang="en-GB" dirty="0" smtClean="0"/>
              <a:t> padding, ...</a:t>
            </a:r>
          </a:p>
          <a:p>
            <a:pPr lvl="1">
              <a:buClr>
                <a:srgbClr val="000000"/>
              </a:buClr>
              <a:buFont typeface="Arial Unicode MS" pitchFamily="34" charset="-128"/>
              <a:buChar char="⇒"/>
            </a:pPr>
            <a:r>
              <a:rPr lang="en-GB" dirty="0" smtClean="0">
                <a:solidFill>
                  <a:srgbClr val="000000"/>
                </a:solidFill>
              </a:rPr>
              <a:t>extract (bit-) precise models</a:t>
            </a:r>
            <a:endParaRPr lang="en-GB" dirty="0" smtClean="0"/>
          </a:p>
          <a:p>
            <a:r>
              <a:rPr lang="en-GB" dirty="0" smtClean="0"/>
              <a:t>writing specifications is difficult and tedious</a:t>
            </a:r>
          </a:p>
          <a:p>
            <a:pPr lvl="1"/>
            <a:r>
              <a:rPr lang="en-GB" dirty="0" smtClean="0"/>
              <a:t>AG(</a:t>
            </a:r>
            <a:r>
              <a:rPr lang="en-GB" dirty="0" err="1" smtClean="0"/>
              <a:t>mutex</a:t>
            </a:r>
            <a:r>
              <a:rPr lang="en-GB" dirty="0" smtClean="0"/>
              <a:t>==1 </a:t>
            </a:r>
            <a:r>
              <a:rPr lang="en-GB" dirty="0" smtClean="0">
                <a:ea typeface="Arial Unicode MS"/>
                <a:cs typeface="Arial Unicode MS"/>
              </a:rPr>
              <a:t>⇒ </a:t>
            </a:r>
            <a:r>
              <a:rPr lang="en-GB" dirty="0" smtClean="0"/>
              <a:t>EF </a:t>
            </a:r>
            <a:r>
              <a:rPr lang="en-GB" dirty="0" err="1" smtClean="0"/>
              <a:t>mutex</a:t>
            </a:r>
            <a:r>
              <a:rPr lang="en-GB" dirty="0" smtClean="0"/>
              <a:t>==0)</a:t>
            </a:r>
          </a:p>
          <a:p>
            <a:pPr lvl="1"/>
            <a:r>
              <a:rPr lang="en-GB" dirty="0" smtClean="0"/>
              <a:t>AG(“no null-pointer dereference”) ???</a:t>
            </a:r>
          </a:p>
          <a:p>
            <a:pPr lvl="1">
              <a:buFont typeface="Arial Unicode MS" pitchFamily="34" charset="-128"/>
              <a:buChar char="⇒"/>
            </a:pPr>
            <a:r>
              <a:rPr lang="en-GB" dirty="0" smtClean="0"/>
              <a:t>use language safety conditions and </a:t>
            </a:r>
            <a:r>
              <a:rPr lang="en-GB" b="1" dirty="0" smtClean="0">
                <a:latin typeface="Lucida Console" pitchFamily="49" charset="0"/>
              </a:rPr>
              <a:t>assert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9063"/>
            <a:ext cx="8686800" cy="719137"/>
          </a:xfrm>
        </p:spPr>
        <p:txBody>
          <a:bodyPr/>
          <a:lstStyle/>
          <a:p>
            <a:r>
              <a:rPr lang="en-GB" dirty="0" smtClean="0"/>
              <a:t>Modelling software as transition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10200"/>
          </a:xfrm>
        </p:spPr>
        <p:txBody>
          <a:bodyPr/>
          <a:lstStyle/>
          <a:p>
            <a:pPr>
              <a:buNone/>
            </a:pPr>
            <a:r>
              <a:rPr lang="en-US" altLang="en-US" b="1" dirty="0" smtClean="0"/>
              <a:t>Symbolic representation of systems:</a:t>
            </a:r>
            <a:endParaRPr lang="en-GB" dirty="0" smtClean="0"/>
          </a:p>
          <a:p>
            <a:pPr eaLnBrk="1" hangingPunct="1"/>
            <a:endParaRPr lang="en-US" altLang="en-US" sz="1600" dirty="0" smtClean="0"/>
          </a:p>
          <a:p>
            <a:pPr eaLnBrk="1" hangingPunct="1"/>
            <a:r>
              <a:rPr lang="en-US" altLang="en-US" dirty="0" smtClean="0"/>
              <a:t>finite set of variables </a:t>
            </a:r>
            <a:r>
              <a:rPr lang="en-US" altLang="en-US" b="1" dirty="0" smtClean="0"/>
              <a:t>V = {x</a:t>
            </a:r>
            <a:r>
              <a:rPr lang="en-US" altLang="en-US" b="1" baseline="-25000" dirty="0" smtClean="0"/>
              <a:t>1</a:t>
            </a:r>
            <a:r>
              <a:rPr lang="en-US" altLang="en-US" b="1" dirty="0" smtClean="0"/>
              <a:t>,…,</a:t>
            </a:r>
            <a:r>
              <a:rPr lang="en-US" altLang="en-US" b="1" dirty="0" err="1" smtClean="0"/>
              <a:t>x</a:t>
            </a:r>
            <a:r>
              <a:rPr lang="en-US" altLang="en-US" b="1" baseline="-25000" dirty="0" err="1" smtClean="0"/>
              <a:t>n</a:t>
            </a:r>
            <a:r>
              <a:rPr lang="en-US" altLang="en-US" b="1" dirty="0" smtClean="0"/>
              <a:t>}</a:t>
            </a:r>
            <a:r>
              <a:rPr lang="en-US" altLang="en-US" dirty="0" smtClean="0"/>
              <a:t>, over a finite domain D, to encode system states (nodes)</a:t>
            </a:r>
          </a:p>
          <a:p>
            <a:pPr eaLnBrk="1" hangingPunct="1"/>
            <a:endParaRPr lang="en-US" altLang="en-US" sz="1600" dirty="0" smtClean="0"/>
          </a:p>
          <a:p>
            <a:pPr eaLnBrk="1" hangingPunct="1"/>
            <a:r>
              <a:rPr lang="en-US" altLang="en-US" dirty="0" smtClean="0"/>
              <a:t>describe the set of initial states with a formula over the set of variables:	</a:t>
            </a:r>
            <a:r>
              <a:rPr lang="en-US" altLang="en-US" b="1" dirty="0" smtClean="0"/>
              <a:t>init(x</a:t>
            </a:r>
            <a:r>
              <a:rPr lang="en-US" altLang="en-US" b="1" baseline="-25000" dirty="0" smtClean="0"/>
              <a:t>1</a:t>
            </a:r>
            <a:r>
              <a:rPr lang="en-US" altLang="en-US" b="1" dirty="0" smtClean="0"/>
              <a:t>,…,</a:t>
            </a:r>
            <a:r>
              <a:rPr lang="en-US" altLang="en-US" b="1" dirty="0" err="1" smtClean="0"/>
              <a:t>x</a:t>
            </a:r>
            <a:r>
              <a:rPr lang="en-US" altLang="en-US" b="1" baseline="-25000" dirty="0" err="1" smtClean="0"/>
              <a:t>n</a:t>
            </a:r>
            <a:r>
              <a:rPr lang="en-US" altLang="en-US" b="1" dirty="0" smtClean="0"/>
              <a:t>)</a:t>
            </a:r>
            <a:endParaRPr lang="en-US" altLang="en-US" sz="1100" dirty="0" smtClean="0"/>
          </a:p>
          <a:p>
            <a:pPr eaLnBrk="1" hangingPunct="1"/>
            <a:endParaRPr lang="en-US" altLang="en-US" sz="1600" dirty="0" smtClean="0"/>
          </a:p>
          <a:p>
            <a:pPr eaLnBrk="1" hangingPunct="1"/>
            <a:r>
              <a:rPr lang="en-US" altLang="en-US" dirty="0" smtClean="0"/>
              <a:t>represent transitions (edges) with a formula over variables:		</a:t>
            </a:r>
            <a:r>
              <a:rPr lang="en-US" altLang="en-US" b="1" dirty="0" smtClean="0">
                <a:sym typeface="Wingdings" pitchFamily="2" charset="2"/>
              </a:rPr>
              <a:t>trans(</a:t>
            </a:r>
            <a:r>
              <a:rPr lang="en-US" altLang="en-US" b="1" dirty="0" smtClean="0"/>
              <a:t>x</a:t>
            </a:r>
            <a:r>
              <a:rPr lang="en-US" altLang="en-US" b="1" baseline="-25000" dirty="0" smtClean="0"/>
              <a:t>1</a:t>
            </a:r>
            <a:r>
              <a:rPr lang="en-US" altLang="en-US" b="1" dirty="0" smtClean="0"/>
              <a:t>,…,</a:t>
            </a:r>
            <a:r>
              <a:rPr lang="en-US" altLang="en-US" b="1" dirty="0" err="1" smtClean="0"/>
              <a:t>x</a:t>
            </a:r>
            <a:r>
              <a:rPr lang="en-US" altLang="en-US" b="1" baseline="-25000" dirty="0" err="1" smtClean="0"/>
              <a:t>n</a:t>
            </a:r>
            <a:r>
              <a:rPr lang="en-US" altLang="en-US" b="1" dirty="0" smtClean="0">
                <a:sym typeface="Wingdings" pitchFamily="2" charset="2"/>
              </a:rPr>
              <a:t>,  </a:t>
            </a:r>
            <a:r>
              <a:rPr lang="en-US" altLang="en-US" b="1" dirty="0" smtClean="0"/>
              <a:t>x</a:t>
            </a:r>
            <a:r>
              <a:rPr lang="en-US" altLang="en-US" b="1" baseline="-25000" dirty="0" smtClean="0"/>
              <a:t>1</a:t>
            </a:r>
            <a:r>
              <a:rPr lang="en-US" altLang="en-US" b="1" dirty="0" smtClean="0"/>
              <a:t>’,…,</a:t>
            </a:r>
            <a:r>
              <a:rPr lang="en-US" altLang="en-US" b="1" dirty="0" err="1" smtClean="0"/>
              <a:t>x</a:t>
            </a:r>
            <a:r>
              <a:rPr lang="en-US" altLang="en-US" b="1" baseline="-25000" dirty="0" err="1" smtClean="0"/>
              <a:t>n</a:t>
            </a:r>
            <a:r>
              <a:rPr lang="en-US" altLang="en-US" b="1" dirty="0" smtClean="0"/>
              <a:t>’</a:t>
            </a:r>
            <a:r>
              <a:rPr lang="en-US" altLang="en-US" b="1" dirty="0" smtClean="0">
                <a:sym typeface="Wingdings" pitchFamily="2" charset="2"/>
              </a:rPr>
              <a:t>)</a:t>
            </a:r>
            <a:r>
              <a:rPr lang="en-US" altLang="en-US" dirty="0" smtClean="0">
                <a:sym typeface="Wingdings" pitchFamily="2" charset="2"/>
              </a:rPr>
              <a:t> </a:t>
            </a:r>
          </a:p>
          <a:p>
            <a:pPr lvl="1" eaLnBrk="1" hangingPunct="1"/>
            <a:r>
              <a:rPr lang="en-US" altLang="en-US" sz="2400" dirty="0" smtClean="0"/>
              <a:t>use valuation of x</a:t>
            </a:r>
            <a:r>
              <a:rPr lang="en-US" altLang="en-US" sz="2400" baseline="-25000" dirty="0" smtClean="0"/>
              <a:t>1</a:t>
            </a:r>
            <a:r>
              <a:rPr lang="en-US" altLang="en-US" sz="2400" dirty="0" smtClean="0"/>
              <a:t>,…,</a:t>
            </a:r>
            <a:r>
              <a:rPr lang="en-US" altLang="en-US" sz="2400" dirty="0" err="1" smtClean="0"/>
              <a:t>x</a:t>
            </a:r>
            <a:r>
              <a:rPr lang="en-US" altLang="en-US" sz="2400" baseline="-25000" dirty="0" err="1" smtClean="0"/>
              <a:t>n</a:t>
            </a:r>
            <a:r>
              <a:rPr lang="en-US" altLang="en-US" sz="2400" baseline="-25000" dirty="0" smtClean="0"/>
              <a:t> </a:t>
            </a:r>
            <a:r>
              <a:rPr lang="en-US" altLang="en-US" sz="2400" dirty="0" smtClean="0"/>
              <a:t>to represent state before transition</a:t>
            </a:r>
          </a:p>
          <a:p>
            <a:pPr lvl="1" eaLnBrk="1" hangingPunct="1"/>
            <a:r>
              <a:rPr lang="en-US" altLang="en-US" sz="2400" dirty="0" smtClean="0"/>
              <a:t>use valuation of x</a:t>
            </a:r>
            <a:r>
              <a:rPr lang="en-US" altLang="en-US" sz="2400" baseline="-25000" dirty="0" smtClean="0"/>
              <a:t>1</a:t>
            </a:r>
            <a:r>
              <a:rPr lang="en-US" altLang="en-US" sz="2400" dirty="0" smtClean="0"/>
              <a:t>’,…,</a:t>
            </a:r>
            <a:r>
              <a:rPr lang="en-US" altLang="en-US" sz="2400" dirty="0" err="1" smtClean="0"/>
              <a:t>x</a:t>
            </a:r>
            <a:r>
              <a:rPr lang="en-US" altLang="en-US" sz="2400" baseline="-25000" dirty="0" err="1" smtClean="0"/>
              <a:t>n</a:t>
            </a:r>
            <a:r>
              <a:rPr lang="en-US" altLang="en-US" sz="2400" dirty="0" smtClean="0"/>
              <a:t>’</a:t>
            </a:r>
            <a:r>
              <a:rPr lang="en-US" altLang="ja-JP" sz="2400" baseline="-25000" dirty="0" smtClean="0"/>
              <a:t> </a:t>
            </a:r>
            <a:r>
              <a:rPr lang="en-US" altLang="ja-JP" sz="2400" dirty="0" smtClean="0"/>
              <a:t>(copy of the variables) to represent state after </a:t>
            </a:r>
            <a:r>
              <a:rPr lang="en-US" altLang="en-US" sz="2400" dirty="0" smtClean="0"/>
              <a:t>transition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33507</TotalTime>
  <Words>3520</Words>
  <Application>Microsoft Macintosh PowerPoint</Application>
  <PresentationFormat>On-screen Show (4:3)</PresentationFormat>
  <Paragraphs>673</Paragraphs>
  <Slides>37</Slides>
  <Notes>9</Notes>
  <HiddenSlides>5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Default Design</vt:lpstr>
      <vt:lpstr>1_Default Design</vt:lpstr>
      <vt:lpstr>CorelPhotoPaint.Image.10</vt:lpstr>
      <vt:lpstr>PowerPoint Presentation</vt:lpstr>
      <vt:lpstr>Testing/Simulation vs Model Checking</vt:lpstr>
      <vt:lpstr>Model Checking vs Testing/Simulation</vt:lpstr>
      <vt:lpstr>Bounded Model checking (BMC)</vt:lpstr>
      <vt:lpstr>Bounded Model checking (BMC)</vt:lpstr>
      <vt:lpstr>Organization</vt:lpstr>
      <vt:lpstr>“Model” checking software</vt:lpstr>
      <vt:lpstr>“Model” checking software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Modelling software as transition system</vt:lpstr>
      <vt:lpstr>Reminder: “Model” checking software</vt:lpstr>
      <vt:lpstr>Checking program transition systems</vt:lpstr>
      <vt:lpstr>State space explosion</vt:lpstr>
      <vt:lpstr>SAT solving as enabling technology</vt:lpstr>
      <vt:lpstr>DPLL satisfiability solving</vt:lpstr>
      <vt:lpstr>Bounded model checking (BMC)</vt:lpstr>
      <vt:lpstr>Bounded model checking (BMC)</vt:lpstr>
      <vt:lpstr>Bounded model checking (BMC)</vt:lpstr>
      <vt:lpstr>Bounded model checking (BMC)</vt:lpstr>
      <vt:lpstr>BMC: system unwinding – variables </vt:lpstr>
      <vt:lpstr>BMC: system unwinding – formula</vt:lpstr>
      <vt:lpstr>BMC: completeness threshold (CT)</vt:lpstr>
      <vt:lpstr>BMC: completeness threshold</vt:lpstr>
      <vt:lpstr>BMC: proving correctness</vt:lpstr>
    </vt:vector>
  </TitlesOfParts>
  <Manager/>
  <Company>U Southampton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RW344</dc:title>
  <dc:subject>Bounded Model Checking</dc:subject>
  <dc:creator>Gennaro Parlato</dc:creator>
  <cp:keywords/>
  <dc:description/>
  <cp:lastModifiedBy>User</cp:lastModifiedBy>
  <cp:revision>208</cp:revision>
  <cp:lastPrinted>1601-01-01T00:00:00Z</cp:lastPrinted>
  <dcterms:created xsi:type="dcterms:W3CDTF">1601-01-01T00:00:00Z</dcterms:created>
  <dcterms:modified xsi:type="dcterms:W3CDTF">2018-05-15T09:00:17Z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